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0"/>
  </p:notesMasterIdLst>
  <p:sldIdLst>
    <p:sldId id="256" r:id="rId2"/>
    <p:sldId id="257" r:id="rId3"/>
    <p:sldId id="258" r:id="rId4"/>
    <p:sldId id="282"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3" r:id="rId28"/>
    <p:sldId id="281" r:id="rId29"/>
  </p:sldIdLst>
  <p:sldSz cx="14630400" cy="8229600"/>
  <p:notesSz cx="8229600" cy="14630400"/>
  <p:embeddedFontLst>
    <p:embeddedFont>
      <p:font typeface="Syne" panose="020B0604020202020204"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53" d="100"/>
          <a:sy n="53" d="100"/>
        </p:scale>
        <p:origin x="676"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553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AA15A-971C-C596-60EC-69E0115DEF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CD289B-B7EB-A84B-48C1-B9C8C7EB50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B99D5F-A9AF-ADE0-6151-4AE98CC9B44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B6A8A5A-EA83-B603-4BB5-0CA1B1CF5BB4}"/>
              </a:ext>
            </a:extLst>
          </p:cNvPr>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4713155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547808">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81B61C">
              <a:alpha val="9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81B61C">
              <a:alpha val="95000"/>
            </a:srgbClr>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2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2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2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2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547808">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547808">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11A23">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19.xml"/><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22.xml"/><Relationship Id="rId5" Type="http://schemas.openxmlformats.org/officeDocument/2006/relationships/image" Target="../media/image5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23.xml"/><Relationship Id="rId5" Type="http://schemas.openxmlformats.org/officeDocument/2006/relationships/image" Target="../media/image62.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2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26.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1.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1.png"/><Relationship Id="rId7" Type="http://schemas.openxmlformats.org/officeDocument/2006/relationships/hyperlink" Target="mailto:phuctd@gmail.com" TargetMode="External"/><Relationship Id="rId2" Type="http://schemas.openxmlformats.org/officeDocument/2006/relationships/notesSlide" Target="../notesSlides/notesSlide27.xml"/><Relationship Id="rId1" Type="http://schemas.openxmlformats.org/officeDocument/2006/relationships/slideLayout" Target="../slideLayouts/slideLayout27.xml"/><Relationship Id="rId6" Type="http://schemas.openxmlformats.org/officeDocument/2006/relationships/hyperlink" Target="mailto:trandiemphuc@quangtri.gov.vn" TargetMode="External"/><Relationship Id="rId5" Type="http://schemas.openxmlformats.org/officeDocument/2006/relationships/image" Target="../media/image2.png"/><Relationship Id="rId10" Type="http://schemas.openxmlformats.org/officeDocument/2006/relationships/image" Target="../media/image5.png"/><Relationship Id="rId4" Type="http://schemas.openxmlformats.org/officeDocument/2006/relationships/image" Target="../media/image72.png"/><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cxnSp>
        <p:nvCxnSpPr>
          <p:cNvPr id="13" name="Straight Connector 12">
            <a:extLst>
              <a:ext uri="{FF2B5EF4-FFF2-40B4-BE49-F238E27FC236}">
                <a16:creationId xmlns:a16="http://schemas.microsoft.com/office/drawing/2014/main" id="{46F8192D-A3D5-3261-D15F-2F930ABF99F9}"/>
              </a:ext>
            </a:extLst>
          </p:cNvPr>
          <p:cNvCxnSpPr>
            <a:cxnSpLocks/>
          </p:cNvCxnSpPr>
          <p:nvPr/>
        </p:nvCxnSpPr>
        <p:spPr>
          <a:xfrm>
            <a:off x="0" y="6706110"/>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E71EC8CE-36C8-0D67-7A27-924CA5311F90}"/>
              </a:ext>
            </a:extLst>
          </p:cNvPr>
          <p:cNvSpPr/>
          <p:nvPr/>
        </p:nvSpPr>
        <p:spPr>
          <a:xfrm>
            <a:off x="0" y="-4530"/>
            <a:ext cx="9144000" cy="1604721"/>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 1" descr="preencoded.png"/>
          <p:cNvPicPr>
            <a:picLocks noChangeAspect="1"/>
          </p:cNvPicPr>
          <p:nvPr/>
        </p:nvPicPr>
        <p:blipFill>
          <a:blip r:embed="rId4"/>
          <a:stretch>
            <a:fillRect/>
          </a:stretch>
        </p:blipFill>
        <p:spPr>
          <a:xfrm>
            <a:off x="7379987" y="334146"/>
            <a:ext cx="897740" cy="917141"/>
          </a:xfrm>
          <a:prstGeom prst="rect">
            <a:avLst/>
          </a:prstGeom>
        </p:spPr>
      </p:pic>
      <p:pic>
        <p:nvPicPr>
          <p:cNvPr id="10" name="Image 2" descr="preencoded.png"/>
          <p:cNvPicPr>
            <a:picLocks noChangeAspect="1"/>
          </p:cNvPicPr>
          <p:nvPr/>
        </p:nvPicPr>
        <p:blipFill>
          <a:blip r:embed="rId5"/>
          <a:stretch>
            <a:fillRect/>
          </a:stretch>
        </p:blipFill>
        <p:spPr>
          <a:xfrm>
            <a:off x="2942385" y="104579"/>
            <a:ext cx="3552704" cy="1386505"/>
          </a:xfrm>
          <a:prstGeom prst="rect">
            <a:avLst/>
          </a:prstGeom>
        </p:spPr>
      </p:pic>
      <p:pic>
        <p:nvPicPr>
          <p:cNvPr id="11" name="Image 3" descr="preencoded.png"/>
          <p:cNvPicPr>
            <a:picLocks noChangeAspect="1"/>
          </p:cNvPicPr>
          <p:nvPr/>
        </p:nvPicPr>
        <p:blipFill>
          <a:blip r:embed="rId6"/>
          <a:stretch>
            <a:fillRect/>
          </a:stretch>
        </p:blipFill>
        <p:spPr>
          <a:xfrm>
            <a:off x="972139" y="310913"/>
            <a:ext cx="1284446" cy="1102638"/>
          </a:xfrm>
          <a:prstGeom prst="rect">
            <a:avLst/>
          </a:prstGeom>
        </p:spPr>
      </p:pic>
      <p:sp>
        <p:nvSpPr>
          <p:cNvPr id="15" name="Rectangle 14">
            <a:extLst>
              <a:ext uri="{FF2B5EF4-FFF2-40B4-BE49-F238E27FC236}">
                <a16:creationId xmlns:a16="http://schemas.microsoft.com/office/drawing/2014/main" id="{49865699-15B7-B1F5-A0C5-2E9F3380C7B0}"/>
              </a:ext>
            </a:extLst>
          </p:cNvPr>
          <p:cNvSpPr/>
          <p:nvPr/>
        </p:nvSpPr>
        <p:spPr>
          <a:xfrm>
            <a:off x="0" y="1600191"/>
            <a:ext cx="9144000" cy="510591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0"/>
          <p:cNvSpPr/>
          <p:nvPr/>
        </p:nvSpPr>
        <p:spPr>
          <a:xfrm>
            <a:off x="88171" y="2617234"/>
            <a:ext cx="8831179" cy="2793407"/>
          </a:xfrm>
          <a:prstGeom prst="rect">
            <a:avLst/>
          </a:prstGeom>
          <a:noFill/>
          <a:ln/>
        </p:spPr>
        <p:txBody>
          <a:bodyPr wrap="square" lIns="0" tIns="0" rIns="0" bIns="0" rtlCol="0" anchor="t"/>
          <a:lstStyle/>
          <a:p>
            <a:pPr marL="0" indent="0" algn="ctr">
              <a:lnSpc>
                <a:spcPts val="3500"/>
              </a:lnSpc>
              <a:buNone/>
            </a:pPr>
            <a:r>
              <a:rPr lang="en-US" sz="3000" b="1" dirty="0">
                <a:solidFill>
                  <a:srgbClr val="00B050"/>
                </a:solidFill>
                <a:latin typeface="Arial" panose="020B0604020202020204" pitchFamily="34" charset="0"/>
                <a:ea typeface="Syne Extra Bold" pitchFamily="34" charset="-122"/>
                <a:cs typeface="Arial" panose="020B0604020202020204" pitchFamily="34" charset="0"/>
              </a:rPr>
              <a:t>GIỚI THIỆU</a:t>
            </a:r>
          </a:p>
          <a:p>
            <a:pPr marL="0" indent="0" algn="ctr">
              <a:lnSpc>
                <a:spcPts val="3500"/>
              </a:lnSpc>
              <a:buNone/>
            </a:pPr>
            <a:r>
              <a:rPr lang="en-US" sz="3000" b="1" dirty="0">
                <a:solidFill>
                  <a:srgbClr val="00B050"/>
                </a:solidFill>
                <a:latin typeface="Arial" panose="020B0604020202020204" pitchFamily="34" charset="0"/>
                <a:ea typeface="Syne Extra Bold" pitchFamily="34" charset="-122"/>
                <a:cs typeface="Arial" panose="020B0604020202020204" pitchFamily="34" charset="0"/>
              </a:rPr>
              <a:t>Dự án: Tăng cường tiếp cận thông tin thông </a:t>
            </a:r>
          </a:p>
          <a:p>
            <a:pPr marL="0" indent="0" algn="ctr">
              <a:lnSpc>
                <a:spcPts val="3500"/>
              </a:lnSpc>
              <a:buNone/>
            </a:pPr>
            <a:r>
              <a:rPr lang="en-US" sz="3000" b="1" dirty="0">
                <a:solidFill>
                  <a:srgbClr val="00B050"/>
                </a:solidFill>
                <a:latin typeface="Arial" panose="020B0604020202020204" pitchFamily="34" charset="0"/>
                <a:ea typeface="Syne Extra Bold" pitchFamily="34" charset="-122"/>
                <a:cs typeface="Arial" panose="020B0604020202020204" pitchFamily="34" charset="0"/>
              </a:rPr>
              <a:t>qua chuyển đổi số trong quản lý bền vững tài nguyên thiên nhiên và bảo vệ môi trường</a:t>
            </a:r>
            <a:endParaRPr lang="en-US" sz="3000" dirty="0">
              <a:solidFill>
                <a:srgbClr val="00B050"/>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7FB4B2D5-6F56-35EF-63B4-E85FD9A82006}"/>
              </a:ext>
            </a:extLst>
          </p:cNvPr>
          <p:cNvSpPr/>
          <p:nvPr/>
        </p:nvSpPr>
        <p:spPr>
          <a:xfrm>
            <a:off x="0" y="6629409"/>
            <a:ext cx="9144000" cy="1604721"/>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8" name="Text 1"/>
          <p:cNvSpPr/>
          <p:nvPr/>
        </p:nvSpPr>
        <p:spPr>
          <a:xfrm>
            <a:off x="156410" y="6836876"/>
            <a:ext cx="6958204" cy="1194785"/>
          </a:xfrm>
          <a:prstGeom prst="rect">
            <a:avLst/>
          </a:prstGeom>
          <a:noFill/>
          <a:ln/>
        </p:spPr>
        <p:txBody>
          <a:bodyPr wrap="none" lIns="0" tIns="0" rIns="0" bIns="0" rtlCol="0" anchor="t"/>
          <a:lstStyle/>
          <a:p>
            <a:pPr marL="0" indent="0">
              <a:lnSpc>
                <a:spcPts val="2350"/>
              </a:lnSpc>
              <a:buNone/>
            </a:pPr>
            <a:r>
              <a:rPr lang="en-US" sz="2000" b="1" dirty="0">
                <a:solidFill>
                  <a:schemeClr val="accent4">
                    <a:lumMod val="60000"/>
                    <a:lumOff val="40000"/>
                  </a:schemeClr>
                </a:solidFill>
                <a:latin typeface="Arial" panose="020B0604020202020204" pitchFamily="34" charset="0"/>
                <a:ea typeface="Syne" pitchFamily="34" charset="-122"/>
                <a:cs typeface="Arial" panose="020B0604020202020204" pitchFamily="34" charset="0"/>
              </a:rPr>
              <a:t>TS. Trần </a:t>
            </a:r>
            <a:r>
              <a:rPr lang="en-US" sz="2000" b="1" dirty="0" err="1">
                <a:solidFill>
                  <a:schemeClr val="accent4">
                    <a:lumMod val="60000"/>
                    <a:lumOff val="40000"/>
                  </a:schemeClr>
                </a:solidFill>
                <a:latin typeface="Arial" panose="020B0604020202020204" pitchFamily="34" charset="0"/>
                <a:ea typeface="Syne" pitchFamily="34" charset="-122"/>
                <a:cs typeface="Arial" panose="020B0604020202020204" pitchFamily="34" charset="0"/>
              </a:rPr>
              <a:t>Diễm</a:t>
            </a:r>
            <a:r>
              <a:rPr lang="en-US" sz="2000" b="1" dirty="0">
                <a:solidFill>
                  <a:schemeClr val="accent4">
                    <a:lumMod val="60000"/>
                    <a:lumOff val="40000"/>
                  </a:schemeClr>
                </a:solidFill>
                <a:latin typeface="Arial" panose="020B0604020202020204" pitchFamily="34" charset="0"/>
                <a:ea typeface="Syne" pitchFamily="34" charset="-122"/>
                <a:cs typeface="Arial" panose="020B0604020202020204" pitchFamily="34" charset="0"/>
              </a:rPr>
              <a:t> Phúc</a:t>
            </a:r>
          </a:p>
          <a:p>
            <a:pPr>
              <a:lnSpc>
                <a:spcPts val="2350"/>
              </a:lnSpc>
            </a:pPr>
            <a:r>
              <a:rPr lang="en-US" sz="2000" dirty="0">
                <a:solidFill>
                  <a:schemeClr val="accent4">
                    <a:lumMod val="60000"/>
                    <a:lumOff val="40000"/>
                  </a:schemeClr>
                </a:solidFill>
                <a:latin typeface="Arial" panose="020B0604020202020204" pitchFamily="34" charset="0"/>
                <a:ea typeface="Syne" pitchFamily="34" charset="-122"/>
                <a:cs typeface="Arial" panose="020B0604020202020204" pitchFamily="34" charset="0"/>
              </a:rPr>
              <a:t>PGĐ Trung tâm </a:t>
            </a:r>
            <a:r>
              <a:rPr lang="en-US" sz="2000" dirty="0" err="1">
                <a:solidFill>
                  <a:schemeClr val="accent4">
                    <a:lumMod val="60000"/>
                    <a:lumOff val="40000"/>
                  </a:schemeClr>
                </a:solidFill>
                <a:latin typeface="Arial" panose="020B0604020202020204" pitchFamily="34" charset="0"/>
                <a:ea typeface="Syne" pitchFamily="34" charset="-122"/>
                <a:cs typeface="Arial" panose="020B0604020202020204" pitchFamily="34" charset="0"/>
              </a:rPr>
              <a:t>CĐS&amp;CNTT</a:t>
            </a:r>
            <a:r>
              <a:rPr lang="en-US" sz="2000" dirty="0">
                <a:solidFill>
                  <a:schemeClr val="accent4">
                    <a:lumMod val="60000"/>
                    <a:lumOff val="40000"/>
                  </a:schemeClr>
                </a:solidFill>
                <a:latin typeface="Arial" panose="020B0604020202020204" pitchFamily="34" charset="0"/>
                <a:ea typeface="Syne" pitchFamily="34" charset="-122"/>
                <a:cs typeface="Arial" panose="020B0604020202020204" pitchFamily="34" charset="0"/>
              </a:rPr>
              <a:t> - Giám đốc Dự án</a:t>
            </a:r>
          </a:p>
          <a:p>
            <a:pPr>
              <a:lnSpc>
                <a:spcPts val="2350"/>
              </a:lnSpc>
            </a:pPr>
            <a:r>
              <a:rPr lang="en-US" sz="2000" dirty="0">
                <a:solidFill>
                  <a:schemeClr val="accent4">
                    <a:lumMod val="60000"/>
                    <a:lumOff val="40000"/>
                  </a:schemeClr>
                </a:solidFill>
                <a:latin typeface="Arial" panose="020B0604020202020204" pitchFamily="34" charset="0"/>
                <a:ea typeface="Syne" pitchFamily="34" charset="-122"/>
                <a:cs typeface="Arial" panose="020B0604020202020204" pitchFamily="34" charset="0"/>
              </a:rPr>
              <a:t>Điện thoại: 0915.272327</a:t>
            </a:r>
          </a:p>
          <a:p>
            <a:pPr>
              <a:lnSpc>
                <a:spcPts val="2350"/>
              </a:lnSpc>
            </a:pPr>
            <a:r>
              <a:rPr lang="en-US" sz="2000" dirty="0">
                <a:solidFill>
                  <a:schemeClr val="accent4">
                    <a:lumMod val="60000"/>
                    <a:lumOff val="40000"/>
                  </a:schemeClr>
                </a:solidFill>
                <a:latin typeface="Arial" panose="020B0604020202020204" pitchFamily="34" charset="0"/>
                <a:cs typeface="Arial" panose="020B0604020202020204" pitchFamily="34" charset="0"/>
              </a:rPr>
              <a:t>Email: </a:t>
            </a:r>
            <a:r>
              <a:rPr lang="en-US" sz="2000" dirty="0" err="1">
                <a:solidFill>
                  <a:schemeClr val="accent4">
                    <a:lumMod val="60000"/>
                    <a:lumOff val="40000"/>
                  </a:schemeClr>
                </a:solidFill>
                <a:latin typeface="Arial" panose="020B0604020202020204" pitchFamily="34" charset="0"/>
                <a:cs typeface="Arial" panose="020B0604020202020204" pitchFamily="34" charset="0"/>
              </a:rPr>
              <a:t>trandiemphuc@quangtri.gov.vn</a:t>
            </a:r>
            <a:r>
              <a:rPr lang="en-US" sz="2000" dirty="0">
                <a:solidFill>
                  <a:schemeClr val="accent4">
                    <a:lumMod val="60000"/>
                    <a:lumOff val="40000"/>
                  </a:schemeClr>
                </a:solidFill>
                <a:latin typeface="Arial" panose="020B0604020202020204" pitchFamily="34" charset="0"/>
                <a:cs typeface="Arial" panose="020B0604020202020204" pitchFamily="34" charset="0"/>
              </a:rPr>
              <a:t> – </a:t>
            </a:r>
            <a:r>
              <a:rPr lang="en-US" sz="2000" dirty="0" err="1">
                <a:solidFill>
                  <a:schemeClr val="accent4">
                    <a:lumMod val="60000"/>
                    <a:lumOff val="40000"/>
                  </a:schemeClr>
                </a:solidFill>
                <a:latin typeface="Arial" panose="020B0604020202020204" pitchFamily="34" charset="0"/>
                <a:cs typeface="Arial" panose="020B0604020202020204" pitchFamily="34" charset="0"/>
              </a:rPr>
              <a:t>phuctd@gmail.com</a:t>
            </a:r>
            <a:endParaRPr lang="en-US" sz="2000" dirty="0">
              <a:solidFill>
                <a:schemeClr val="accent4">
                  <a:lumMod val="60000"/>
                  <a:lumOff val="40000"/>
                </a:schemeClr>
              </a:solidFill>
              <a:latin typeface="Arial" panose="020B0604020202020204" pitchFamily="34" charset="0"/>
              <a:cs typeface="Arial" panose="020B0604020202020204" pitchFamily="34" charset="0"/>
            </a:endParaRPr>
          </a:p>
          <a:p>
            <a:pPr algn="ctr">
              <a:lnSpc>
                <a:spcPts val="2350"/>
              </a:lnSpc>
            </a:pPr>
            <a:endParaRPr lang="en-US" sz="2000" dirty="0">
              <a:solidFill>
                <a:schemeClr val="accent4">
                  <a:lumMod val="60000"/>
                  <a:lumOff val="40000"/>
                </a:schemeClr>
              </a:solidFill>
              <a:latin typeface="Arial" panose="020B0604020202020204" pitchFamily="34" charset="0"/>
              <a:cs typeface="Arial" panose="020B0604020202020204" pitchFamily="34" charset="0"/>
            </a:endParaRPr>
          </a:p>
          <a:p>
            <a:pPr marL="0" indent="0" algn="ctr">
              <a:lnSpc>
                <a:spcPts val="2350"/>
              </a:lnSpc>
              <a:buNone/>
            </a:pPr>
            <a:endParaRPr lang="en-US" sz="2000" dirty="0">
              <a:solidFill>
                <a:schemeClr val="accent4">
                  <a:lumMod val="60000"/>
                  <a:lumOff val="40000"/>
                </a:schemeClr>
              </a:solidFill>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640556"/>
            <a:ext cx="6290191" cy="558165"/>
          </a:xfrm>
          <a:prstGeom prst="rect">
            <a:avLst/>
          </a:prstGeom>
          <a:noFill/>
          <a:ln/>
        </p:spPr>
        <p:txBody>
          <a:bodyPr wrap="none" lIns="0" tIns="0" rIns="0" bIns="0" rtlCol="0" anchor="t"/>
          <a:lstStyle/>
          <a:p>
            <a:pPr marL="0" indent="0" algn="l">
              <a:lnSpc>
                <a:spcPts val="4350"/>
              </a:lnSpc>
              <a:buNone/>
            </a:pPr>
            <a:r>
              <a:rPr lang="en-US" sz="3600" b="1">
                <a:solidFill>
                  <a:srgbClr val="FFFF00"/>
                </a:solidFill>
                <a:latin typeface="Arial" panose="020B0604020202020204" pitchFamily="34" charset="0"/>
                <a:ea typeface="Syne Extra Bold" pitchFamily="34" charset="-122"/>
                <a:cs typeface="Arial" panose="020B0604020202020204" pitchFamily="34" charset="0"/>
              </a:rPr>
              <a:t>MỤC TIÊU CỦA DỰ ÁN</a:t>
            </a:r>
            <a:endParaRPr lang="en-US" sz="3600" dirty="0">
              <a:solidFill>
                <a:srgbClr val="FFFF00"/>
              </a:solidFill>
              <a:latin typeface="Arial" panose="020B0604020202020204" pitchFamily="34" charset="0"/>
              <a:cs typeface="Arial" panose="020B0604020202020204" pitchFamily="34" charset="0"/>
            </a:endParaRPr>
          </a:p>
        </p:txBody>
      </p:sp>
      <p:sp>
        <p:nvSpPr>
          <p:cNvPr id="3" name="Text 1"/>
          <p:cNvSpPr/>
          <p:nvPr/>
        </p:nvSpPr>
        <p:spPr>
          <a:xfrm>
            <a:off x="3679150" y="1466612"/>
            <a:ext cx="7271980" cy="770334"/>
          </a:xfrm>
          <a:prstGeom prst="rect">
            <a:avLst/>
          </a:prstGeom>
          <a:noFill/>
          <a:ln/>
        </p:spPr>
        <p:txBody>
          <a:bodyPr wrap="none" lIns="0" tIns="0" rIns="0" bIns="0" rtlCol="0" anchor="t"/>
          <a:lstStyle/>
          <a:p>
            <a:pPr marL="0" indent="0" algn="ctr">
              <a:lnSpc>
                <a:spcPts val="6050"/>
              </a:lnSpc>
              <a:buNone/>
            </a:pPr>
            <a:r>
              <a:rPr lang="en-US" sz="4000" b="1" dirty="0">
                <a:solidFill>
                  <a:srgbClr val="A9F00F"/>
                </a:solidFill>
                <a:latin typeface="Arial" panose="020B0604020202020204" pitchFamily="34" charset="0"/>
                <a:ea typeface="Syne Extra Bold" pitchFamily="34" charset="-122"/>
                <a:cs typeface="Arial" panose="020B0604020202020204" pitchFamily="34" charset="0"/>
              </a:rPr>
              <a:t>Mục tiêu chung</a:t>
            </a:r>
            <a:endParaRPr lang="en-US" sz="4000" dirty="0">
              <a:latin typeface="Arial" panose="020B0604020202020204" pitchFamily="34" charset="0"/>
              <a:cs typeface="Arial" panose="020B0604020202020204" pitchFamily="34" charset="0"/>
            </a:endParaRPr>
          </a:p>
        </p:txBody>
      </p:sp>
      <p:sp>
        <p:nvSpPr>
          <p:cNvPr id="4" name="Text 2"/>
          <p:cNvSpPr/>
          <p:nvPr/>
        </p:nvSpPr>
        <p:spPr>
          <a:xfrm>
            <a:off x="793790" y="2504837"/>
            <a:ext cx="13042821" cy="857250"/>
          </a:xfrm>
          <a:prstGeom prst="rect">
            <a:avLst/>
          </a:prstGeom>
          <a:noFill/>
          <a:ln/>
        </p:spPr>
        <p:txBody>
          <a:bodyPr wrap="square" lIns="0" tIns="0" rIns="0" bIns="0" rtlCol="0" anchor="t"/>
          <a:lstStyle/>
          <a:p>
            <a:pPr marL="0" indent="0" algn="ctr">
              <a:lnSpc>
                <a:spcPts val="2250"/>
              </a:lnSpc>
              <a:buNone/>
            </a:pPr>
            <a:r>
              <a:rPr lang="en-US" dirty="0">
                <a:solidFill>
                  <a:srgbClr val="FFFFFF"/>
                </a:solidFill>
                <a:latin typeface="Arial" panose="020B0604020202020204" pitchFamily="34" charset="0"/>
                <a:ea typeface="Syne" pitchFamily="34" charset="-122"/>
                <a:cs typeface="Arial" panose="020B0604020202020204" pitchFamily="34" charset="0"/>
              </a:rPr>
              <a:t>Đến năm 2026, việc tiếp cận thông tin và hợp tác trong lĩnh vực bảo vệ tài nguyên và môi trường của cán bộ địa phương và người dân, đặc biệt là các nhóm yếu thế như phụ nữ, người dân tộc thiểu số, người khuyết tật được tăng cường. Qua đó, góp phần vào quản lý bền vững tài nguyên thiên nhiên và bảo vệ môi trường tại địa phương.</a:t>
            </a:r>
            <a:endParaRPr lang="en-US" dirty="0">
              <a:latin typeface="Arial" panose="020B0604020202020204" pitchFamily="34" charset="0"/>
              <a:cs typeface="Arial" panose="020B0604020202020204" pitchFamily="34" charset="0"/>
            </a:endParaRPr>
          </a:p>
        </p:txBody>
      </p:sp>
      <p:sp>
        <p:nvSpPr>
          <p:cNvPr id="5" name="Shape 3"/>
          <p:cNvSpPr/>
          <p:nvPr/>
        </p:nvSpPr>
        <p:spPr>
          <a:xfrm>
            <a:off x="793790" y="3652251"/>
            <a:ext cx="13042821" cy="29885"/>
          </a:xfrm>
          <a:prstGeom prst="rect">
            <a:avLst/>
          </a:prstGeom>
          <a:solidFill>
            <a:srgbClr val="FFFFFF">
              <a:alpha val="50000"/>
            </a:srgbClr>
          </a:solidFill>
          <a:ln/>
        </p:spPr>
      </p:sp>
      <p:sp>
        <p:nvSpPr>
          <p:cNvPr id="6" name="Text 4"/>
          <p:cNvSpPr/>
          <p:nvPr/>
        </p:nvSpPr>
        <p:spPr>
          <a:xfrm>
            <a:off x="3919180" y="3950018"/>
            <a:ext cx="6792039" cy="770334"/>
          </a:xfrm>
          <a:prstGeom prst="rect">
            <a:avLst/>
          </a:prstGeom>
          <a:noFill/>
          <a:ln/>
        </p:spPr>
        <p:txBody>
          <a:bodyPr wrap="none" lIns="0" tIns="0" rIns="0" bIns="0" rtlCol="0" anchor="t"/>
          <a:lstStyle/>
          <a:p>
            <a:pPr marL="0" indent="0" algn="ctr">
              <a:lnSpc>
                <a:spcPts val="6050"/>
              </a:lnSpc>
              <a:buNone/>
            </a:pPr>
            <a:r>
              <a:rPr lang="en-US" sz="4000" b="1" dirty="0">
                <a:solidFill>
                  <a:srgbClr val="A9F00F"/>
                </a:solidFill>
                <a:latin typeface="Arial" panose="020B0604020202020204" pitchFamily="34" charset="0"/>
                <a:ea typeface="Syne Extra Bold" pitchFamily="34" charset="-122"/>
                <a:cs typeface="Arial" panose="020B0604020202020204" pitchFamily="34" charset="0"/>
              </a:rPr>
              <a:t>Mục tiêu cụ thể</a:t>
            </a:r>
            <a:endParaRPr lang="en-US" sz="4000" dirty="0">
              <a:latin typeface="Arial" panose="020B0604020202020204" pitchFamily="34" charset="0"/>
              <a:cs typeface="Arial" panose="020B0604020202020204" pitchFamily="34" charset="0"/>
            </a:endParaRPr>
          </a:p>
        </p:txBody>
      </p:sp>
      <p:pic>
        <p:nvPicPr>
          <p:cNvPr id="7" name="Image 0" descr="preencoded.png"/>
          <p:cNvPicPr>
            <a:picLocks noChangeAspect="1"/>
          </p:cNvPicPr>
          <p:nvPr/>
        </p:nvPicPr>
        <p:blipFill>
          <a:blip r:embed="rId3"/>
          <a:stretch>
            <a:fillRect/>
          </a:stretch>
        </p:blipFill>
        <p:spPr>
          <a:xfrm>
            <a:off x="793790" y="4988243"/>
            <a:ext cx="6521410" cy="714494"/>
          </a:xfrm>
          <a:prstGeom prst="rect">
            <a:avLst/>
          </a:prstGeom>
        </p:spPr>
      </p:pic>
      <p:sp>
        <p:nvSpPr>
          <p:cNvPr id="8" name="Text 5"/>
          <p:cNvSpPr/>
          <p:nvPr/>
        </p:nvSpPr>
        <p:spPr>
          <a:xfrm>
            <a:off x="972383" y="5881330"/>
            <a:ext cx="2232779" cy="278963"/>
          </a:xfrm>
          <a:prstGeom prst="rect">
            <a:avLst/>
          </a:prstGeom>
          <a:noFill/>
          <a:ln/>
        </p:spPr>
        <p:txBody>
          <a:bodyPr wrap="none" lIns="0" tIns="0" rIns="0" bIns="0" rtlCol="0" anchor="t"/>
          <a:lstStyle/>
          <a:p>
            <a:pPr marL="0" indent="0" algn="l">
              <a:lnSpc>
                <a:spcPts val="2150"/>
              </a:lnSpc>
              <a:buNone/>
            </a:pPr>
            <a:r>
              <a:rPr lang="en-US" sz="2000" b="1" dirty="0">
                <a:solidFill>
                  <a:srgbClr val="FFFF00"/>
                </a:solidFill>
                <a:latin typeface="Arial" panose="020B0604020202020204" pitchFamily="34" charset="0"/>
                <a:ea typeface="Syne Extra Bold" pitchFamily="34" charset="-122"/>
                <a:cs typeface="Arial" panose="020B0604020202020204" pitchFamily="34" charset="0"/>
              </a:rPr>
              <a:t>Mục tiêu 01</a:t>
            </a:r>
            <a:endParaRPr lang="en-US" sz="2000" dirty="0">
              <a:solidFill>
                <a:srgbClr val="FFFF00"/>
              </a:solidFill>
              <a:latin typeface="Arial" panose="020B0604020202020204" pitchFamily="34" charset="0"/>
              <a:cs typeface="Arial" panose="020B0604020202020204" pitchFamily="34" charset="0"/>
            </a:endParaRPr>
          </a:p>
        </p:txBody>
      </p:sp>
      <p:sp>
        <p:nvSpPr>
          <p:cNvPr id="9" name="Text 6"/>
          <p:cNvSpPr/>
          <p:nvPr/>
        </p:nvSpPr>
        <p:spPr>
          <a:xfrm>
            <a:off x="972383" y="6267450"/>
            <a:ext cx="6164223" cy="857250"/>
          </a:xfrm>
          <a:prstGeom prst="rect">
            <a:avLst/>
          </a:prstGeom>
          <a:noFill/>
          <a:ln/>
        </p:spPr>
        <p:txBody>
          <a:bodyPr wrap="square" lIns="0" tIns="0" rIns="0" bIns="0" rtlCol="0" anchor="t"/>
          <a:lstStyle/>
          <a:p>
            <a:pPr marL="0" indent="0" algn="l">
              <a:lnSpc>
                <a:spcPts val="2250"/>
              </a:lnSpc>
              <a:buNone/>
            </a:pPr>
            <a:r>
              <a:rPr lang="en-US" dirty="0">
                <a:solidFill>
                  <a:srgbClr val="FFFFFF"/>
                </a:solidFill>
                <a:latin typeface="Arial" panose="020B0604020202020204" pitchFamily="34" charset="0"/>
                <a:ea typeface="Syne" pitchFamily="34" charset="-122"/>
                <a:cs typeface="Arial" panose="020B0604020202020204" pitchFamily="34" charset="0"/>
              </a:rPr>
              <a:t>Năng lực thực thi Luật Tiếp cận thông tin nói chung và tiếp cận thông tin trong lĩnh vực bảo vệ tài nguyên và môi trường tại Quảng Trị được cải thiện, qua đó đóng góp cho sự phát triển bền vững của địa phương.</a:t>
            </a:r>
            <a:endParaRPr lang="en-US" dirty="0">
              <a:latin typeface="Arial" panose="020B0604020202020204" pitchFamily="34" charset="0"/>
              <a:cs typeface="Arial" panose="020B0604020202020204" pitchFamily="34" charset="0"/>
            </a:endParaRPr>
          </a:p>
        </p:txBody>
      </p:sp>
      <p:pic>
        <p:nvPicPr>
          <p:cNvPr id="10" name="Image 1" descr="preencoded.png"/>
          <p:cNvPicPr>
            <a:picLocks noChangeAspect="1"/>
          </p:cNvPicPr>
          <p:nvPr/>
        </p:nvPicPr>
        <p:blipFill>
          <a:blip r:embed="rId4"/>
          <a:stretch>
            <a:fillRect/>
          </a:stretch>
        </p:blipFill>
        <p:spPr>
          <a:xfrm>
            <a:off x="7315200" y="4988243"/>
            <a:ext cx="6521410" cy="714494"/>
          </a:xfrm>
          <a:prstGeom prst="rect">
            <a:avLst/>
          </a:prstGeom>
        </p:spPr>
      </p:pic>
      <p:sp>
        <p:nvSpPr>
          <p:cNvPr id="11" name="Text 7"/>
          <p:cNvSpPr/>
          <p:nvPr/>
        </p:nvSpPr>
        <p:spPr>
          <a:xfrm>
            <a:off x="7493794" y="5881330"/>
            <a:ext cx="2232779" cy="278963"/>
          </a:xfrm>
          <a:prstGeom prst="rect">
            <a:avLst/>
          </a:prstGeom>
          <a:noFill/>
          <a:ln/>
        </p:spPr>
        <p:txBody>
          <a:bodyPr wrap="none" lIns="0" tIns="0" rIns="0" bIns="0" rtlCol="0" anchor="t"/>
          <a:lstStyle/>
          <a:p>
            <a:pPr marL="0" indent="0" algn="l">
              <a:lnSpc>
                <a:spcPts val="2150"/>
              </a:lnSpc>
              <a:buNone/>
            </a:pPr>
            <a:r>
              <a:rPr lang="en-US" sz="2000" b="1" dirty="0">
                <a:solidFill>
                  <a:srgbClr val="FFFF00"/>
                </a:solidFill>
                <a:latin typeface="Arial" panose="020B0604020202020204" pitchFamily="34" charset="0"/>
                <a:ea typeface="Syne Extra Bold" pitchFamily="34" charset="-122"/>
                <a:cs typeface="Arial" panose="020B0604020202020204" pitchFamily="34" charset="0"/>
              </a:rPr>
              <a:t>Mục tiêu 02</a:t>
            </a:r>
            <a:endParaRPr lang="en-US" sz="2000" dirty="0">
              <a:solidFill>
                <a:srgbClr val="FFFF00"/>
              </a:solidFill>
              <a:latin typeface="Arial" panose="020B0604020202020204" pitchFamily="34" charset="0"/>
              <a:cs typeface="Arial" panose="020B0604020202020204" pitchFamily="34" charset="0"/>
            </a:endParaRPr>
          </a:p>
        </p:txBody>
      </p:sp>
      <p:sp>
        <p:nvSpPr>
          <p:cNvPr id="12" name="Text 8"/>
          <p:cNvSpPr/>
          <p:nvPr/>
        </p:nvSpPr>
        <p:spPr>
          <a:xfrm>
            <a:off x="7493794" y="6267450"/>
            <a:ext cx="6164223" cy="1143000"/>
          </a:xfrm>
          <a:prstGeom prst="rect">
            <a:avLst/>
          </a:prstGeom>
          <a:noFill/>
          <a:ln/>
        </p:spPr>
        <p:txBody>
          <a:bodyPr wrap="square" lIns="0" tIns="0" rIns="0" bIns="0" rtlCol="0" anchor="t"/>
          <a:lstStyle/>
          <a:p>
            <a:pPr marL="0" indent="0" algn="l">
              <a:lnSpc>
                <a:spcPts val="2250"/>
              </a:lnSpc>
              <a:buNone/>
            </a:pPr>
            <a:r>
              <a:rPr lang="en-US" dirty="0">
                <a:solidFill>
                  <a:srgbClr val="FFFFFF"/>
                </a:solidFill>
                <a:latin typeface="Arial" panose="020B0604020202020204" pitchFamily="34" charset="0"/>
                <a:ea typeface="Syne" pitchFamily="34" charset="-122"/>
                <a:cs typeface="Arial" panose="020B0604020202020204" pitchFamily="34" charset="0"/>
              </a:rPr>
              <a:t>Các chính sách và pháp luật về tiếp cận thông tin nói chung và tiếp cận thông tin trong lĩnh vực về quản lý tài nguyên và bảo vệ môi trường phù hợp với chủ trương chuyển đổi số của Chính phủ, của tỉnh Quảng Trị và được thực thi hiệu quả qua quá trình nghiên cứu, góp ý dựa trên cơ sở kinh nghiệm thực tiễn.</a:t>
            </a:r>
            <a:endParaRPr lang="en-US" dirty="0">
              <a:latin typeface="Arial" panose="020B0604020202020204" pitchFamily="34" charset="0"/>
              <a:cs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723424"/>
            <a:ext cx="5953482" cy="403146"/>
          </a:xfrm>
          <a:prstGeom prst="rect">
            <a:avLst/>
          </a:prstGeom>
          <a:noFill/>
          <a:ln/>
        </p:spPr>
        <p:txBody>
          <a:bodyPr wrap="none" lIns="0" tIns="0" rIns="0" bIns="0" rtlCol="0" anchor="t"/>
          <a:lstStyle/>
          <a:p>
            <a:pPr marL="0" indent="0" algn="l">
              <a:lnSpc>
                <a:spcPts val="3150"/>
              </a:lnSpc>
              <a:buNone/>
            </a:pPr>
            <a:r>
              <a:rPr lang="en-US" sz="3600" b="1">
                <a:solidFill>
                  <a:srgbClr val="FFFF00"/>
                </a:solidFill>
                <a:latin typeface="Arial" panose="020B0604020202020204" pitchFamily="34" charset="0"/>
                <a:ea typeface="Syne Extra Bold" pitchFamily="34" charset="-122"/>
                <a:cs typeface="Arial" panose="020B0604020202020204" pitchFamily="34" charset="0"/>
              </a:rPr>
              <a:t>NỘI DUNG TRIỂN KHAI CHÍNH</a:t>
            </a:r>
            <a:endParaRPr lang="en-US" sz="3600" dirty="0">
              <a:solidFill>
                <a:srgbClr val="FFFF00"/>
              </a:solidFill>
              <a:latin typeface="Arial" panose="020B0604020202020204" pitchFamily="34" charset="0"/>
              <a:cs typeface="Arial" panose="020B0604020202020204" pitchFamily="34" charset="0"/>
            </a:endParaRPr>
          </a:p>
        </p:txBody>
      </p:sp>
      <p:pic>
        <p:nvPicPr>
          <p:cNvPr id="3" name="Image 0" descr="preencoded.png"/>
          <p:cNvPicPr>
            <a:picLocks noChangeAspect="1"/>
          </p:cNvPicPr>
          <p:nvPr/>
        </p:nvPicPr>
        <p:blipFill>
          <a:blip r:embed="rId3"/>
          <a:stretch>
            <a:fillRect/>
          </a:stretch>
        </p:blipFill>
        <p:spPr>
          <a:xfrm>
            <a:off x="793790" y="1384578"/>
            <a:ext cx="2755940" cy="1703189"/>
          </a:xfrm>
          <a:prstGeom prst="rect">
            <a:avLst/>
          </a:prstGeom>
        </p:spPr>
      </p:pic>
      <p:sp>
        <p:nvSpPr>
          <p:cNvPr id="4" name="Text 1"/>
          <p:cNvSpPr/>
          <p:nvPr/>
        </p:nvSpPr>
        <p:spPr>
          <a:xfrm>
            <a:off x="793790" y="3369965"/>
            <a:ext cx="4512136" cy="402908"/>
          </a:xfrm>
          <a:prstGeom prst="rect">
            <a:avLst/>
          </a:prstGeom>
          <a:noFill/>
          <a:ln/>
        </p:spPr>
        <p:txBody>
          <a:bodyPr wrap="square" lIns="0" tIns="0" rIns="0" bIns="0" rtlCol="0" anchor="t"/>
          <a:lstStyle/>
          <a:p>
            <a:pPr marL="0" indent="0" algn="l">
              <a:lnSpc>
                <a:spcPts val="1550"/>
              </a:lnSpc>
              <a:buNone/>
            </a:pPr>
            <a:r>
              <a:rPr lang="en-US" b="1" dirty="0">
                <a:solidFill>
                  <a:srgbClr val="FFFF00"/>
                </a:solidFill>
                <a:latin typeface="Arial" panose="020B0604020202020204" pitchFamily="34" charset="0"/>
                <a:ea typeface="Syne Extra Bold" pitchFamily="34" charset="-122"/>
                <a:cs typeface="Arial" panose="020B0604020202020204" pitchFamily="34" charset="0"/>
              </a:rPr>
              <a:t>Xây dựng chuyên mục Tiếp cận thông tin</a:t>
            </a:r>
            <a:endParaRPr lang="en-US" dirty="0">
              <a:solidFill>
                <a:srgbClr val="FFFF00"/>
              </a:solidFill>
              <a:latin typeface="Arial" panose="020B0604020202020204" pitchFamily="34" charset="0"/>
              <a:cs typeface="Arial" panose="020B0604020202020204" pitchFamily="34" charset="0"/>
            </a:endParaRPr>
          </a:p>
        </p:txBody>
      </p:sp>
      <p:sp>
        <p:nvSpPr>
          <p:cNvPr id="5" name="Text 2"/>
          <p:cNvSpPr/>
          <p:nvPr/>
        </p:nvSpPr>
        <p:spPr>
          <a:xfrm>
            <a:off x="793790" y="3697010"/>
            <a:ext cx="4512136" cy="1099779"/>
          </a:xfrm>
          <a:prstGeom prst="rect">
            <a:avLst/>
          </a:prstGeom>
          <a:noFill/>
          <a:ln/>
        </p:spPr>
        <p:txBody>
          <a:bodyPr wrap="square" lIns="0" tIns="0" rIns="0" bIns="0" rtlCol="0" anchor="t"/>
          <a:lstStyle/>
          <a:p>
            <a:pPr marL="0" indent="0" algn="l">
              <a:lnSpc>
                <a:spcPts val="1600"/>
              </a:lnSpc>
              <a:buNone/>
            </a:pPr>
            <a:r>
              <a:rPr lang="en-US" dirty="0">
                <a:solidFill>
                  <a:srgbClr val="D7E5D8"/>
                </a:solidFill>
                <a:latin typeface="Arial" panose="020B0604020202020204" pitchFamily="34" charset="0"/>
                <a:ea typeface="Syne" pitchFamily="34" charset="-122"/>
                <a:cs typeface="Arial" panose="020B0604020202020204" pitchFamily="34" charset="0"/>
              </a:rPr>
              <a:t>Xây dựng chuyên mục Tiếp cận thông tin trên các Trang thông tin điện tử, kết hợp với chuẩn hóa trang thông tin điện tử các sở, ngành, địa phương theo Nghị định 42/2022/NĐ-CP và Luật Tiếp cận thông tin.</a:t>
            </a:r>
            <a:endParaRPr lang="en-US" dirty="0">
              <a:latin typeface="Arial" panose="020B0604020202020204" pitchFamily="34" charset="0"/>
              <a:cs typeface="Arial" panose="020B0604020202020204" pitchFamily="34" charset="0"/>
            </a:endParaRPr>
          </a:p>
        </p:txBody>
      </p:sp>
      <p:pic>
        <p:nvPicPr>
          <p:cNvPr id="6" name="Image 1" descr="preencoded.png"/>
          <p:cNvPicPr>
            <a:picLocks noChangeAspect="1"/>
          </p:cNvPicPr>
          <p:nvPr/>
        </p:nvPicPr>
        <p:blipFill>
          <a:blip r:embed="rId4"/>
          <a:stretch>
            <a:fillRect/>
          </a:stretch>
        </p:blipFill>
        <p:spPr>
          <a:xfrm>
            <a:off x="5592096" y="1384578"/>
            <a:ext cx="2756059" cy="1703308"/>
          </a:xfrm>
          <a:prstGeom prst="rect">
            <a:avLst/>
          </a:prstGeom>
        </p:spPr>
      </p:pic>
      <p:sp>
        <p:nvSpPr>
          <p:cNvPr id="7" name="Text 3"/>
          <p:cNvSpPr/>
          <p:nvPr/>
        </p:nvSpPr>
        <p:spPr>
          <a:xfrm>
            <a:off x="5592096" y="3317558"/>
            <a:ext cx="3483769" cy="201454"/>
          </a:xfrm>
          <a:prstGeom prst="rect">
            <a:avLst/>
          </a:prstGeom>
          <a:noFill/>
          <a:ln/>
        </p:spPr>
        <p:txBody>
          <a:bodyPr wrap="none" lIns="0" tIns="0" rIns="0" bIns="0" rtlCol="0" anchor="t"/>
          <a:lstStyle/>
          <a:p>
            <a:pPr marL="0" indent="0" algn="l">
              <a:lnSpc>
                <a:spcPts val="1550"/>
              </a:lnSpc>
              <a:buNone/>
            </a:pPr>
            <a:r>
              <a:rPr lang="en-US" b="1" dirty="0">
                <a:solidFill>
                  <a:srgbClr val="FFFF00"/>
                </a:solidFill>
                <a:latin typeface="Arial" panose="020B0604020202020204" pitchFamily="34" charset="0"/>
                <a:ea typeface="Syne Extra Bold" pitchFamily="34" charset="-122"/>
                <a:cs typeface="Arial" panose="020B0604020202020204" pitchFamily="34" charset="0"/>
              </a:rPr>
              <a:t>Xây dựng phần mềm độc lập</a:t>
            </a:r>
            <a:endParaRPr lang="en-US" dirty="0">
              <a:solidFill>
                <a:srgbClr val="FFFF00"/>
              </a:solidFill>
              <a:latin typeface="Arial" panose="020B0604020202020204" pitchFamily="34" charset="0"/>
              <a:cs typeface="Arial" panose="020B0604020202020204" pitchFamily="34" charset="0"/>
            </a:endParaRPr>
          </a:p>
        </p:txBody>
      </p:sp>
      <p:sp>
        <p:nvSpPr>
          <p:cNvPr id="8" name="Text 4"/>
          <p:cNvSpPr/>
          <p:nvPr/>
        </p:nvSpPr>
        <p:spPr>
          <a:xfrm>
            <a:off x="5592096" y="3640396"/>
            <a:ext cx="4240173" cy="1099423"/>
          </a:xfrm>
          <a:prstGeom prst="rect">
            <a:avLst/>
          </a:prstGeom>
          <a:noFill/>
          <a:ln/>
        </p:spPr>
        <p:txBody>
          <a:bodyPr wrap="square" lIns="0" tIns="0" rIns="0" bIns="0" rtlCol="0" anchor="t"/>
          <a:lstStyle/>
          <a:p>
            <a:pPr marL="0" indent="0" algn="l">
              <a:lnSpc>
                <a:spcPts val="1600"/>
              </a:lnSpc>
              <a:buNone/>
            </a:pPr>
            <a:r>
              <a:rPr lang="en-US" dirty="0">
                <a:solidFill>
                  <a:srgbClr val="D7E5D8"/>
                </a:solidFill>
                <a:latin typeface="Arial" panose="020B0604020202020204" pitchFamily="34" charset="0"/>
                <a:ea typeface="Syne" pitchFamily="34" charset="-122"/>
                <a:cs typeface="Arial" panose="020B0604020202020204" pitchFamily="34" charset="0"/>
              </a:rPr>
              <a:t>Xây dựng phần mềm độc lập liên kết với hệ thống quản lý hồ sơ công việc nhằm hỗ trợ cán bộ, người dân, doanh nghiệp dễ dàng tra cứu, tìm kiếm các văn bản do cơ quan nhà nước ban hành.</a:t>
            </a:r>
            <a:endParaRPr lang="en-US" dirty="0">
              <a:latin typeface="Arial" panose="020B0604020202020204" pitchFamily="34" charset="0"/>
              <a:cs typeface="Arial" panose="020B0604020202020204" pitchFamily="34" charset="0"/>
            </a:endParaRPr>
          </a:p>
        </p:txBody>
      </p:sp>
      <p:pic>
        <p:nvPicPr>
          <p:cNvPr id="9" name="Image 2" descr="preencoded.png"/>
          <p:cNvPicPr>
            <a:picLocks noChangeAspect="1"/>
          </p:cNvPicPr>
          <p:nvPr/>
        </p:nvPicPr>
        <p:blipFill>
          <a:blip r:embed="rId5"/>
          <a:stretch>
            <a:fillRect/>
          </a:stretch>
        </p:blipFill>
        <p:spPr>
          <a:xfrm>
            <a:off x="9993480" y="1384578"/>
            <a:ext cx="2756059" cy="1703308"/>
          </a:xfrm>
          <a:prstGeom prst="rect">
            <a:avLst/>
          </a:prstGeom>
        </p:spPr>
      </p:pic>
      <p:sp>
        <p:nvSpPr>
          <p:cNvPr id="10" name="Text 5"/>
          <p:cNvSpPr/>
          <p:nvPr/>
        </p:nvSpPr>
        <p:spPr>
          <a:xfrm>
            <a:off x="9993480" y="3302689"/>
            <a:ext cx="2333506" cy="201454"/>
          </a:xfrm>
          <a:prstGeom prst="rect">
            <a:avLst/>
          </a:prstGeom>
          <a:noFill/>
          <a:ln/>
        </p:spPr>
        <p:txBody>
          <a:bodyPr wrap="none" lIns="0" tIns="0" rIns="0" bIns="0" rtlCol="0" anchor="t"/>
          <a:lstStyle/>
          <a:p>
            <a:pPr marL="0" indent="0" algn="l">
              <a:lnSpc>
                <a:spcPts val="1550"/>
              </a:lnSpc>
              <a:buNone/>
            </a:pPr>
            <a:r>
              <a:rPr lang="en-US" b="1" dirty="0">
                <a:solidFill>
                  <a:srgbClr val="FFFF00"/>
                </a:solidFill>
                <a:latin typeface="Arial" panose="020B0604020202020204" pitchFamily="34" charset="0"/>
                <a:ea typeface="Syne Extra Bold" pitchFamily="34" charset="-122"/>
                <a:cs typeface="Arial" panose="020B0604020202020204" pitchFamily="34" charset="0"/>
              </a:rPr>
              <a:t>Nâng cao năng lực</a:t>
            </a:r>
            <a:endParaRPr lang="en-US" dirty="0">
              <a:solidFill>
                <a:srgbClr val="FFFF00"/>
              </a:solidFill>
              <a:latin typeface="Arial" panose="020B0604020202020204" pitchFamily="34" charset="0"/>
              <a:cs typeface="Arial" panose="020B0604020202020204" pitchFamily="34" charset="0"/>
            </a:endParaRPr>
          </a:p>
        </p:txBody>
      </p:sp>
      <p:sp>
        <p:nvSpPr>
          <p:cNvPr id="11" name="Text 6"/>
          <p:cNvSpPr/>
          <p:nvPr/>
        </p:nvSpPr>
        <p:spPr>
          <a:xfrm>
            <a:off x="9993480" y="3653997"/>
            <a:ext cx="4240173" cy="968041"/>
          </a:xfrm>
          <a:prstGeom prst="rect">
            <a:avLst/>
          </a:prstGeom>
          <a:noFill/>
          <a:ln/>
        </p:spPr>
        <p:txBody>
          <a:bodyPr wrap="square" lIns="0" tIns="0" rIns="0" bIns="0" rtlCol="0" anchor="t"/>
          <a:lstStyle/>
          <a:p>
            <a:pPr marL="0" indent="0" algn="l">
              <a:lnSpc>
                <a:spcPts val="1600"/>
              </a:lnSpc>
              <a:buNone/>
            </a:pPr>
            <a:r>
              <a:rPr lang="en-US" dirty="0">
                <a:solidFill>
                  <a:srgbClr val="D7E5D8"/>
                </a:solidFill>
                <a:latin typeface="Arial" panose="020B0604020202020204" pitchFamily="34" charset="0"/>
                <a:ea typeface="Syne" pitchFamily="34" charset="-122"/>
                <a:cs typeface="Arial" panose="020B0604020202020204" pitchFamily="34" charset="0"/>
              </a:rPr>
              <a:t>Nâng cao năng lực cho cán bộ địa phương và cộng đồng thông qua các hoạt động tập huấn, chia sẻ, hỗ trợ thiết bị công nghệ.</a:t>
            </a:r>
            <a:endParaRPr lang="en-US" dirty="0">
              <a:latin typeface="Arial" panose="020B0604020202020204" pitchFamily="34" charset="0"/>
              <a:cs typeface="Arial" panose="020B0604020202020204" pitchFamily="34" charset="0"/>
            </a:endParaRPr>
          </a:p>
        </p:txBody>
      </p:sp>
      <p:pic>
        <p:nvPicPr>
          <p:cNvPr id="12" name="Image 3" descr="preencoded.png"/>
          <p:cNvPicPr>
            <a:picLocks noChangeAspect="1"/>
          </p:cNvPicPr>
          <p:nvPr/>
        </p:nvPicPr>
        <p:blipFill>
          <a:blip r:embed="rId6"/>
          <a:stretch>
            <a:fillRect/>
          </a:stretch>
        </p:blipFill>
        <p:spPr>
          <a:xfrm>
            <a:off x="2277904" y="4925734"/>
            <a:ext cx="2755940" cy="1703189"/>
          </a:xfrm>
          <a:prstGeom prst="rect">
            <a:avLst/>
          </a:prstGeom>
        </p:spPr>
      </p:pic>
      <p:sp>
        <p:nvSpPr>
          <p:cNvPr id="13" name="Text 7"/>
          <p:cNvSpPr/>
          <p:nvPr/>
        </p:nvSpPr>
        <p:spPr>
          <a:xfrm>
            <a:off x="2277904" y="6855882"/>
            <a:ext cx="4240054" cy="402908"/>
          </a:xfrm>
          <a:prstGeom prst="rect">
            <a:avLst/>
          </a:prstGeom>
          <a:noFill/>
          <a:ln/>
        </p:spPr>
        <p:txBody>
          <a:bodyPr wrap="square" lIns="0" tIns="0" rIns="0" bIns="0" rtlCol="0" anchor="t"/>
          <a:lstStyle/>
          <a:p>
            <a:pPr marL="0" indent="0" algn="l">
              <a:lnSpc>
                <a:spcPts val="1550"/>
              </a:lnSpc>
              <a:buNone/>
            </a:pPr>
            <a:r>
              <a:rPr lang="en-US" b="1" dirty="0">
                <a:solidFill>
                  <a:srgbClr val="FFFF00"/>
                </a:solidFill>
                <a:latin typeface="Arial" panose="020B0604020202020204" pitchFamily="34" charset="0"/>
                <a:ea typeface="Syne Extra Bold" pitchFamily="34" charset="-122"/>
                <a:cs typeface="Arial" panose="020B0604020202020204" pitchFamily="34" charset="0"/>
              </a:rPr>
              <a:t>Thúc đẩy tổ Công nghệ số cộng đồng</a:t>
            </a:r>
            <a:endParaRPr lang="en-US" dirty="0">
              <a:solidFill>
                <a:srgbClr val="FFFF00"/>
              </a:solidFill>
              <a:latin typeface="Arial" panose="020B0604020202020204" pitchFamily="34" charset="0"/>
              <a:cs typeface="Arial" panose="020B0604020202020204" pitchFamily="34" charset="0"/>
            </a:endParaRPr>
          </a:p>
        </p:txBody>
      </p:sp>
      <p:sp>
        <p:nvSpPr>
          <p:cNvPr id="14" name="Text 8"/>
          <p:cNvSpPr/>
          <p:nvPr/>
        </p:nvSpPr>
        <p:spPr>
          <a:xfrm>
            <a:off x="2277904" y="7238166"/>
            <a:ext cx="4808696" cy="619363"/>
          </a:xfrm>
          <a:prstGeom prst="rect">
            <a:avLst/>
          </a:prstGeom>
          <a:noFill/>
          <a:ln/>
        </p:spPr>
        <p:txBody>
          <a:bodyPr wrap="square" lIns="0" tIns="0" rIns="0" bIns="0" rtlCol="0" anchor="t"/>
          <a:lstStyle/>
          <a:p>
            <a:pPr marL="0" indent="0" algn="l">
              <a:lnSpc>
                <a:spcPts val="1600"/>
              </a:lnSpc>
              <a:buNone/>
            </a:pPr>
            <a:r>
              <a:rPr lang="en-US" dirty="0">
                <a:solidFill>
                  <a:srgbClr val="D7E5D8"/>
                </a:solidFill>
                <a:latin typeface="Arial" panose="020B0604020202020204" pitchFamily="34" charset="0"/>
                <a:ea typeface="Syne" pitchFamily="34" charset="-122"/>
                <a:cs typeface="Arial" panose="020B0604020202020204" pitchFamily="34" charset="0"/>
              </a:rPr>
              <a:t>Thúc đẩy phát triển tổ Công nghệ số cộng đồng nhằm hỗ trợ hiệu quả cho người dân trong tiến trình chuyển đổi số và tiếp cận thông tin, truyền thông pháp luật tại cơ sở.</a:t>
            </a:r>
            <a:endParaRPr lang="en-US" dirty="0">
              <a:latin typeface="Arial" panose="020B0604020202020204" pitchFamily="34" charset="0"/>
              <a:cs typeface="Arial" panose="020B0604020202020204" pitchFamily="34" charset="0"/>
            </a:endParaRPr>
          </a:p>
        </p:txBody>
      </p:sp>
      <p:pic>
        <p:nvPicPr>
          <p:cNvPr id="15" name="Image 4" descr="preencoded.png"/>
          <p:cNvPicPr>
            <a:picLocks noChangeAspect="1"/>
          </p:cNvPicPr>
          <p:nvPr/>
        </p:nvPicPr>
        <p:blipFill>
          <a:blip r:embed="rId7"/>
          <a:stretch>
            <a:fillRect/>
          </a:stretch>
        </p:blipFill>
        <p:spPr>
          <a:xfrm>
            <a:off x="8175972" y="5047242"/>
            <a:ext cx="2756059" cy="1703308"/>
          </a:xfrm>
          <a:prstGeom prst="rect">
            <a:avLst/>
          </a:prstGeom>
        </p:spPr>
      </p:pic>
      <p:sp>
        <p:nvSpPr>
          <p:cNvPr id="16" name="Text 9"/>
          <p:cNvSpPr/>
          <p:nvPr/>
        </p:nvSpPr>
        <p:spPr>
          <a:xfrm>
            <a:off x="8113345" y="6881932"/>
            <a:ext cx="3911679" cy="201454"/>
          </a:xfrm>
          <a:prstGeom prst="rect">
            <a:avLst/>
          </a:prstGeom>
          <a:noFill/>
          <a:ln/>
        </p:spPr>
        <p:txBody>
          <a:bodyPr wrap="none" lIns="0" tIns="0" rIns="0" bIns="0" rtlCol="0" anchor="t"/>
          <a:lstStyle/>
          <a:p>
            <a:pPr marL="0" indent="0" algn="l">
              <a:lnSpc>
                <a:spcPts val="1550"/>
              </a:lnSpc>
              <a:buNone/>
            </a:pPr>
            <a:r>
              <a:rPr lang="en-US" b="1" dirty="0">
                <a:solidFill>
                  <a:srgbClr val="FFFF00"/>
                </a:solidFill>
                <a:latin typeface="Arial" panose="020B0604020202020204" pitchFamily="34" charset="0"/>
                <a:ea typeface="Syne Extra Bold" pitchFamily="34" charset="-122"/>
                <a:cs typeface="Arial" panose="020B0604020202020204" pitchFamily="34" charset="0"/>
              </a:rPr>
              <a:t>Nghiên cứu, đề xuất chính sách</a:t>
            </a:r>
            <a:endParaRPr lang="en-US" dirty="0">
              <a:solidFill>
                <a:srgbClr val="FFFF00"/>
              </a:solidFill>
              <a:latin typeface="Arial" panose="020B0604020202020204" pitchFamily="34" charset="0"/>
              <a:cs typeface="Arial" panose="020B0604020202020204" pitchFamily="34" charset="0"/>
            </a:endParaRPr>
          </a:p>
        </p:txBody>
      </p:sp>
      <p:sp>
        <p:nvSpPr>
          <p:cNvPr id="17" name="Text 10"/>
          <p:cNvSpPr/>
          <p:nvPr/>
        </p:nvSpPr>
        <p:spPr>
          <a:xfrm>
            <a:off x="8113345" y="7160776"/>
            <a:ext cx="4240173" cy="412909"/>
          </a:xfrm>
          <a:prstGeom prst="rect">
            <a:avLst/>
          </a:prstGeom>
          <a:noFill/>
          <a:ln/>
        </p:spPr>
        <p:txBody>
          <a:bodyPr wrap="square" lIns="0" tIns="0" rIns="0" bIns="0" rtlCol="0" anchor="t"/>
          <a:lstStyle/>
          <a:p>
            <a:pPr marL="0" indent="0" algn="l">
              <a:lnSpc>
                <a:spcPts val="1600"/>
              </a:lnSpc>
              <a:buNone/>
            </a:pPr>
            <a:r>
              <a:rPr lang="en-US" dirty="0">
                <a:solidFill>
                  <a:srgbClr val="D7E5D8"/>
                </a:solidFill>
                <a:latin typeface="Arial" panose="020B0604020202020204" pitchFamily="34" charset="0"/>
                <a:ea typeface="Syne" pitchFamily="34" charset="-122"/>
                <a:cs typeface="Arial" panose="020B0604020202020204" pitchFamily="34" charset="0"/>
              </a:rPr>
              <a:t>Nghiên cứu, tư liệu hóa kết quả, đề xuất chính sách dựa trên các mô hình thực chứng.</a:t>
            </a:r>
            <a:endParaRPr lang="en-US" dirty="0">
              <a:latin typeface="Arial" panose="020B0604020202020204" pitchFamily="34" charset="0"/>
              <a:cs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88670" y="543163"/>
            <a:ext cx="8668151" cy="585430"/>
          </a:xfrm>
          <a:prstGeom prst="rect">
            <a:avLst/>
          </a:prstGeom>
          <a:noFill/>
          <a:ln/>
        </p:spPr>
        <p:txBody>
          <a:bodyPr wrap="none" lIns="0" tIns="0" rIns="0" bIns="0" rtlCol="0" anchor="t"/>
          <a:lstStyle/>
          <a:p>
            <a:pPr marL="0" indent="0" algn="l">
              <a:lnSpc>
                <a:spcPts val="4600"/>
              </a:lnSpc>
              <a:buNone/>
            </a:pPr>
            <a:r>
              <a:rPr lang="en-US" sz="3650" b="1">
                <a:solidFill>
                  <a:srgbClr val="FFFF00"/>
                </a:solidFill>
                <a:latin typeface="Arial" panose="020B0604020202020204" pitchFamily="34" charset="0"/>
                <a:ea typeface="Syne Extra Bold" pitchFamily="34" charset="-122"/>
                <a:cs typeface="Arial" panose="020B0604020202020204" pitchFamily="34" charset="0"/>
              </a:rPr>
              <a:t>PHẠM VI VÀ ĐỐI TƯỢNG HƯỞNG LỢI</a:t>
            </a:r>
            <a:endParaRPr lang="en-US" sz="3650" dirty="0">
              <a:solidFill>
                <a:srgbClr val="FFFF00"/>
              </a:solidFill>
              <a:latin typeface="Arial" panose="020B0604020202020204" pitchFamily="34" charset="0"/>
              <a:cs typeface="Arial" panose="020B0604020202020204" pitchFamily="34" charset="0"/>
            </a:endParaRPr>
          </a:p>
        </p:txBody>
      </p:sp>
      <p:sp>
        <p:nvSpPr>
          <p:cNvPr id="3" name="Text 1"/>
          <p:cNvSpPr/>
          <p:nvPr/>
        </p:nvSpPr>
        <p:spPr>
          <a:xfrm>
            <a:off x="788670" y="1596866"/>
            <a:ext cx="6117550" cy="351234"/>
          </a:xfrm>
          <a:prstGeom prst="rect">
            <a:avLst/>
          </a:prstGeom>
          <a:noFill/>
          <a:ln/>
        </p:spPr>
        <p:txBody>
          <a:bodyPr wrap="none" lIns="0" tIns="0" rIns="0" bIns="0" rtlCol="0" anchor="t"/>
          <a:lstStyle/>
          <a:p>
            <a:pPr marL="0" indent="0" algn="l">
              <a:lnSpc>
                <a:spcPts val="2750"/>
              </a:lnSpc>
              <a:buNone/>
            </a:pPr>
            <a:r>
              <a:rPr lang="en-US" b="1" dirty="0">
                <a:solidFill>
                  <a:srgbClr val="FFFF00"/>
                </a:solidFill>
                <a:latin typeface="Arial" panose="020B0604020202020204" pitchFamily="34" charset="0"/>
                <a:ea typeface="Syne Extra Bold" pitchFamily="34" charset="-122"/>
                <a:cs typeface="Arial" panose="020B0604020202020204" pitchFamily="34" charset="0"/>
              </a:rPr>
              <a:t>1. Người dân và doanh nghiệp</a:t>
            </a:r>
            <a:endParaRPr lang="en-US" dirty="0">
              <a:solidFill>
                <a:srgbClr val="FFFF00"/>
              </a:solidFill>
              <a:latin typeface="Arial" panose="020B0604020202020204" pitchFamily="34" charset="0"/>
              <a:cs typeface="Arial" panose="020B0604020202020204" pitchFamily="34" charset="0"/>
            </a:endParaRPr>
          </a:p>
        </p:txBody>
      </p:sp>
      <p:sp>
        <p:nvSpPr>
          <p:cNvPr id="4" name="Text 2"/>
          <p:cNvSpPr/>
          <p:nvPr/>
        </p:nvSpPr>
        <p:spPr>
          <a:xfrm>
            <a:off x="788670" y="2135386"/>
            <a:ext cx="6298049" cy="599123"/>
          </a:xfrm>
          <a:prstGeom prst="rect">
            <a:avLst/>
          </a:prstGeom>
          <a:noFill/>
          <a:ln/>
        </p:spPr>
        <p:txBody>
          <a:bodyPr wrap="square" lIns="0" tIns="0" rIns="0" bIns="0" rtlCol="0" anchor="t"/>
          <a:lstStyle/>
          <a:p>
            <a:pPr marL="0" indent="0" algn="l">
              <a:lnSpc>
                <a:spcPts val="2350"/>
              </a:lnSpc>
              <a:buNone/>
            </a:pPr>
            <a:r>
              <a:rPr lang="en-US" dirty="0">
                <a:solidFill>
                  <a:schemeClr val="bg1"/>
                </a:solidFill>
                <a:latin typeface="Arial" panose="020B0604020202020204" pitchFamily="34" charset="0"/>
                <a:ea typeface="Syne" pitchFamily="34" charset="-122"/>
                <a:cs typeface="Arial" panose="020B0604020202020204" pitchFamily="34" charset="0"/>
              </a:rPr>
              <a:t>Đặc biệt ưu tiên các </a:t>
            </a:r>
            <a:r>
              <a:rPr lang="en-US" b="1" dirty="0">
                <a:solidFill>
                  <a:schemeClr val="bg1"/>
                </a:solidFill>
                <a:latin typeface="Arial" panose="020B0604020202020204" pitchFamily="34" charset="0"/>
                <a:ea typeface="Syne" pitchFamily="34" charset="-122"/>
                <a:cs typeface="Arial" panose="020B0604020202020204" pitchFamily="34" charset="0"/>
              </a:rPr>
              <a:t>nhóm yếu thế</a:t>
            </a:r>
            <a:r>
              <a:rPr lang="en-US" dirty="0">
                <a:solidFill>
                  <a:schemeClr val="bg1"/>
                </a:solidFill>
                <a:latin typeface="Arial" panose="020B0604020202020204" pitchFamily="34" charset="0"/>
                <a:ea typeface="Syne" pitchFamily="34" charset="-122"/>
                <a:cs typeface="Arial" panose="020B0604020202020204" pitchFamily="34" charset="0"/>
              </a:rPr>
              <a:t>: phụ nữ, đồng bào dân tộc thiểu số, người khuyết tật</a:t>
            </a:r>
            <a:endParaRPr lang="en-US" dirty="0">
              <a:solidFill>
                <a:schemeClr val="bg1"/>
              </a:solidFill>
              <a:latin typeface="Arial" panose="020B0604020202020204" pitchFamily="34" charset="0"/>
              <a:cs typeface="Arial" panose="020B0604020202020204" pitchFamily="34" charset="0"/>
            </a:endParaRPr>
          </a:p>
        </p:txBody>
      </p:sp>
      <p:sp>
        <p:nvSpPr>
          <p:cNvPr id="5" name="Shape 3"/>
          <p:cNvSpPr/>
          <p:nvPr/>
        </p:nvSpPr>
        <p:spPr>
          <a:xfrm>
            <a:off x="788670" y="2945249"/>
            <a:ext cx="421481" cy="421481"/>
          </a:xfrm>
          <a:prstGeom prst="roundRect">
            <a:avLst>
              <a:gd name="adj" fmla="val 18668"/>
            </a:avLst>
          </a:prstGeom>
          <a:solidFill>
            <a:srgbClr val="547808"/>
          </a:solidFill>
          <a:ln w="7620">
            <a:solidFill>
              <a:srgbClr val="6D9121"/>
            </a:solidFill>
            <a:prstDash val="solid"/>
          </a:ln>
        </p:spPr>
      </p:sp>
      <p:sp>
        <p:nvSpPr>
          <p:cNvPr id="6" name="Text 4"/>
          <p:cNvSpPr/>
          <p:nvPr/>
        </p:nvSpPr>
        <p:spPr>
          <a:xfrm>
            <a:off x="1397437" y="3009543"/>
            <a:ext cx="5689283" cy="585311"/>
          </a:xfrm>
          <a:prstGeom prst="rect">
            <a:avLst/>
          </a:prstGeom>
          <a:noFill/>
          <a:ln/>
        </p:spPr>
        <p:txBody>
          <a:bodyPr wrap="square" lIns="0" tIns="0" rIns="0" bIns="0" rtlCol="0" anchor="t"/>
          <a:lstStyle/>
          <a:p>
            <a:pPr marL="0" indent="0" algn="l">
              <a:lnSpc>
                <a:spcPts val="2300"/>
              </a:lnSpc>
              <a:buNone/>
            </a:pPr>
            <a:r>
              <a:rPr lang="en-US" b="1" dirty="0">
                <a:solidFill>
                  <a:schemeClr val="bg1"/>
                </a:solidFill>
                <a:latin typeface="Arial" panose="020B0604020202020204" pitchFamily="34" charset="0"/>
                <a:ea typeface="Syne Extra Bold" pitchFamily="34" charset="-122"/>
                <a:cs typeface="Arial" panose="020B0604020202020204" pitchFamily="34" charset="0"/>
              </a:rPr>
              <a:t>Nâng cao khả năng tiếp cận thông tin</a:t>
            </a:r>
            <a:endParaRPr lang="en-US" dirty="0">
              <a:solidFill>
                <a:schemeClr val="bg1"/>
              </a:solidFill>
              <a:latin typeface="Arial" panose="020B0604020202020204" pitchFamily="34" charset="0"/>
              <a:cs typeface="Arial" panose="020B0604020202020204" pitchFamily="34" charset="0"/>
            </a:endParaRPr>
          </a:p>
        </p:txBody>
      </p:sp>
      <p:sp>
        <p:nvSpPr>
          <p:cNvPr id="7" name="Text 5"/>
          <p:cNvSpPr/>
          <p:nvPr/>
        </p:nvSpPr>
        <p:spPr>
          <a:xfrm>
            <a:off x="1397437" y="3782139"/>
            <a:ext cx="5689283" cy="599123"/>
          </a:xfrm>
          <a:prstGeom prst="rect">
            <a:avLst/>
          </a:prstGeom>
          <a:noFill/>
          <a:ln/>
        </p:spPr>
        <p:txBody>
          <a:bodyPr wrap="square" lIns="0" tIns="0" rIns="0" bIns="0" rtlCol="0" anchor="t"/>
          <a:lstStyle/>
          <a:p>
            <a:pPr marL="0" indent="0" algn="l">
              <a:lnSpc>
                <a:spcPts val="2350"/>
              </a:lnSpc>
              <a:buNone/>
            </a:pPr>
            <a:r>
              <a:rPr lang="en-US" dirty="0">
                <a:solidFill>
                  <a:schemeClr val="bg1"/>
                </a:solidFill>
                <a:latin typeface="Arial" panose="020B0604020202020204" pitchFamily="34" charset="0"/>
                <a:ea typeface="Syne" pitchFamily="34" charset="-122"/>
                <a:cs typeface="Arial" panose="020B0604020202020204" pitchFamily="34" charset="0"/>
              </a:rPr>
              <a:t>Hiểu biết về </a:t>
            </a:r>
            <a:r>
              <a:rPr lang="en-US" b="1" dirty="0">
                <a:solidFill>
                  <a:schemeClr val="bg1"/>
                </a:solidFill>
                <a:latin typeface="Arial" panose="020B0604020202020204" pitchFamily="34" charset="0"/>
                <a:ea typeface="Syne" pitchFamily="34" charset="-122"/>
                <a:cs typeface="Arial" panose="020B0604020202020204" pitchFamily="34" charset="0"/>
              </a:rPr>
              <a:t>quyền tiếp cận thông tin</a:t>
            </a:r>
            <a:r>
              <a:rPr lang="en-US" dirty="0">
                <a:solidFill>
                  <a:schemeClr val="bg1"/>
                </a:solidFill>
                <a:latin typeface="Arial" panose="020B0604020202020204" pitchFamily="34" charset="0"/>
                <a:ea typeface="Syne" pitchFamily="34" charset="-122"/>
                <a:cs typeface="Arial" panose="020B0604020202020204" pitchFamily="34" charset="0"/>
              </a:rPr>
              <a:t>, </a:t>
            </a:r>
            <a:r>
              <a:rPr lang="en-US" b="1" dirty="0">
                <a:solidFill>
                  <a:schemeClr val="bg1"/>
                </a:solidFill>
                <a:latin typeface="Arial" panose="020B0604020202020204" pitchFamily="34" charset="0"/>
                <a:ea typeface="Syne" pitchFamily="34" charset="-122"/>
                <a:cs typeface="Arial" panose="020B0604020202020204" pitchFamily="34" charset="0"/>
              </a:rPr>
              <a:t>quyền riêng tư</a:t>
            </a:r>
            <a:r>
              <a:rPr lang="en-US" dirty="0">
                <a:solidFill>
                  <a:schemeClr val="bg1"/>
                </a:solidFill>
                <a:latin typeface="Arial" panose="020B0604020202020204" pitchFamily="34" charset="0"/>
                <a:ea typeface="Syne" pitchFamily="34" charset="-122"/>
                <a:cs typeface="Arial" panose="020B0604020202020204" pitchFamily="34" charset="0"/>
              </a:rPr>
              <a:t>, </a:t>
            </a:r>
            <a:r>
              <a:rPr lang="en-US" b="1" dirty="0">
                <a:solidFill>
                  <a:schemeClr val="bg1"/>
                </a:solidFill>
                <a:latin typeface="Arial" panose="020B0604020202020204" pitchFamily="34" charset="0"/>
                <a:ea typeface="Syne" pitchFamily="34" charset="-122"/>
                <a:cs typeface="Arial" panose="020B0604020202020204" pitchFamily="34" charset="0"/>
              </a:rPr>
              <a:t>bảo vệ dữ liệu cá nhân</a:t>
            </a:r>
            <a:endParaRPr lang="en-US" dirty="0">
              <a:solidFill>
                <a:schemeClr val="bg1"/>
              </a:solidFill>
              <a:latin typeface="Arial" panose="020B0604020202020204" pitchFamily="34" charset="0"/>
              <a:cs typeface="Arial" panose="020B0604020202020204" pitchFamily="34" charset="0"/>
            </a:endParaRPr>
          </a:p>
        </p:txBody>
      </p:sp>
      <p:sp>
        <p:nvSpPr>
          <p:cNvPr id="8" name="Shape 6"/>
          <p:cNvSpPr/>
          <p:nvPr/>
        </p:nvSpPr>
        <p:spPr>
          <a:xfrm>
            <a:off x="788670" y="4755833"/>
            <a:ext cx="421481" cy="421481"/>
          </a:xfrm>
          <a:prstGeom prst="roundRect">
            <a:avLst>
              <a:gd name="adj" fmla="val 18668"/>
            </a:avLst>
          </a:prstGeom>
          <a:solidFill>
            <a:srgbClr val="547808"/>
          </a:solidFill>
          <a:ln w="7620">
            <a:solidFill>
              <a:srgbClr val="6D9121"/>
            </a:solidFill>
            <a:prstDash val="solid"/>
          </a:ln>
        </p:spPr>
      </p:sp>
      <p:sp>
        <p:nvSpPr>
          <p:cNvPr id="9" name="Text 7"/>
          <p:cNvSpPr/>
          <p:nvPr/>
        </p:nvSpPr>
        <p:spPr>
          <a:xfrm>
            <a:off x="1397437" y="4820126"/>
            <a:ext cx="4545806" cy="292656"/>
          </a:xfrm>
          <a:prstGeom prst="rect">
            <a:avLst/>
          </a:prstGeom>
          <a:noFill/>
          <a:ln/>
        </p:spPr>
        <p:txBody>
          <a:bodyPr wrap="none" lIns="0" tIns="0" rIns="0" bIns="0" rtlCol="0" anchor="t"/>
          <a:lstStyle/>
          <a:p>
            <a:pPr marL="0" indent="0" algn="l">
              <a:lnSpc>
                <a:spcPts val="2300"/>
              </a:lnSpc>
              <a:buNone/>
            </a:pPr>
            <a:r>
              <a:rPr lang="en-US" b="1" dirty="0">
                <a:solidFill>
                  <a:schemeClr val="bg1"/>
                </a:solidFill>
                <a:latin typeface="Arial" panose="020B0604020202020204" pitchFamily="34" charset="0"/>
                <a:ea typeface="Syne Extra Bold" pitchFamily="34" charset="-122"/>
                <a:cs typeface="Arial" panose="020B0604020202020204" pitchFamily="34" charset="0"/>
              </a:rPr>
              <a:t>Tham gia quản lý hiệu quả</a:t>
            </a:r>
            <a:endParaRPr lang="en-US" dirty="0">
              <a:solidFill>
                <a:schemeClr val="bg1"/>
              </a:solidFill>
              <a:latin typeface="Arial" panose="020B0604020202020204" pitchFamily="34" charset="0"/>
              <a:cs typeface="Arial" panose="020B0604020202020204" pitchFamily="34" charset="0"/>
            </a:endParaRPr>
          </a:p>
        </p:txBody>
      </p:sp>
      <p:sp>
        <p:nvSpPr>
          <p:cNvPr id="10" name="Text 8"/>
          <p:cNvSpPr/>
          <p:nvPr/>
        </p:nvSpPr>
        <p:spPr>
          <a:xfrm>
            <a:off x="1397437" y="5300067"/>
            <a:ext cx="5689283" cy="599123"/>
          </a:xfrm>
          <a:prstGeom prst="rect">
            <a:avLst/>
          </a:prstGeom>
          <a:noFill/>
          <a:ln/>
        </p:spPr>
        <p:txBody>
          <a:bodyPr wrap="square" lIns="0" tIns="0" rIns="0" bIns="0" rtlCol="0" anchor="t"/>
          <a:lstStyle/>
          <a:p>
            <a:pPr marL="0" indent="0" algn="l">
              <a:lnSpc>
                <a:spcPts val="2350"/>
              </a:lnSpc>
              <a:buNone/>
            </a:pPr>
            <a:r>
              <a:rPr lang="en-US" dirty="0">
                <a:solidFill>
                  <a:schemeClr val="bg1"/>
                </a:solidFill>
                <a:latin typeface="Arial" panose="020B0604020202020204" pitchFamily="34" charset="0"/>
                <a:ea typeface="Syne" pitchFamily="34" charset="-122"/>
                <a:cs typeface="Arial" panose="020B0604020202020204" pitchFamily="34" charset="0"/>
              </a:rPr>
              <a:t>Tham gia quản lý tài nguyên thiên nhiên (TNTN) và bảo vệ môi trường (BVMT) hiệu quả hơn</a:t>
            </a:r>
            <a:endParaRPr lang="en-US" dirty="0">
              <a:solidFill>
                <a:schemeClr val="bg1"/>
              </a:solidFill>
              <a:latin typeface="Arial" panose="020B0604020202020204" pitchFamily="34" charset="0"/>
              <a:cs typeface="Arial" panose="020B0604020202020204" pitchFamily="34" charset="0"/>
            </a:endParaRPr>
          </a:p>
        </p:txBody>
      </p:sp>
      <p:sp>
        <p:nvSpPr>
          <p:cNvPr id="11" name="Text 9"/>
          <p:cNvSpPr/>
          <p:nvPr/>
        </p:nvSpPr>
        <p:spPr>
          <a:xfrm>
            <a:off x="7551301" y="1596866"/>
            <a:ext cx="6298049" cy="702469"/>
          </a:xfrm>
          <a:prstGeom prst="rect">
            <a:avLst/>
          </a:prstGeom>
          <a:noFill/>
          <a:ln/>
        </p:spPr>
        <p:txBody>
          <a:bodyPr wrap="square" lIns="0" tIns="0" rIns="0" bIns="0" rtlCol="0" anchor="t"/>
          <a:lstStyle/>
          <a:p>
            <a:pPr marL="0" indent="0" algn="l">
              <a:lnSpc>
                <a:spcPts val="2750"/>
              </a:lnSpc>
              <a:buNone/>
            </a:pPr>
            <a:r>
              <a:rPr lang="en-US" b="1" dirty="0">
                <a:solidFill>
                  <a:srgbClr val="FFFF00"/>
                </a:solidFill>
                <a:latin typeface="Arial" panose="020B0604020202020204" pitchFamily="34" charset="0"/>
                <a:ea typeface="Syne Extra Bold" pitchFamily="34" charset="-122"/>
                <a:cs typeface="Arial" panose="020B0604020202020204" pitchFamily="34" charset="0"/>
              </a:rPr>
              <a:t>2. Cán bộ và cơ quan liên quan</a:t>
            </a:r>
            <a:endParaRPr lang="en-US" dirty="0">
              <a:solidFill>
                <a:srgbClr val="FFFF00"/>
              </a:solidFill>
              <a:latin typeface="Arial" panose="020B0604020202020204" pitchFamily="34" charset="0"/>
              <a:cs typeface="Arial" panose="020B0604020202020204" pitchFamily="34" charset="0"/>
            </a:endParaRPr>
          </a:p>
        </p:txBody>
      </p:sp>
      <p:sp>
        <p:nvSpPr>
          <p:cNvPr id="12" name="Text 10"/>
          <p:cNvSpPr/>
          <p:nvPr/>
        </p:nvSpPr>
        <p:spPr>
          <a:xfrm>
            <a:off x="7543681" y="2078116"/>
            <a:ext cx="6298049" cy="599123"/>
          </a:xfrm>
          <a:prstGeom prst="rect">
            <a:avLst/>
          </a:prstGeom>
          <a:noFill/>
          <a:ln/>
        </p:spPr>
        <p:txBody>
          <a:bodyPr wrap="square" lIns="0" tIns="0" rIns="0" bIns="0" rtlCol="0" anchor="t"/>
          <a:lstStyle/>
          <a:p>
            <a:pPr marL="0" indent="0" algn="l">
              <a:lnSpc>
                <a:spcPts val="2350"/>
              </a:lnSpc>
              <a:buNone/>
            </a:pPr>
            <a:r>
              <a:rPr lang="en-US" dirty="0">
                <a:solidFill>
                  <a:schemeClr val="bg1"/>
                </a:solidFill>
                <a:latin typeface="Arial" panose="020B0604020202020204" pitchFamily="34" charset="0"/>
                <a:ea typeface="Syne" pitchFamily="34" charset="-122"/>
                <a:cs typeface="Arial" panose="020B0604020202020204" pitchFamily="34" charset="0"/>
              </a:rPr>
              <a:t>Sở KHCN, Sở Tư pháp, Sở NN&amp;</a:t>
            </a:r>
            <a:r>
              <a:rPr lang="en-US">
                <a:solidFill>
                  <a:schemeClr val="bg1"/>
                </a:solidFill>
                <a:latin typeface="Arial" panose="020B0604020202020204" pitchFamily="34" charset="0"/>
                <a:ea typeface="Syne" pitchFamily="34" charset="-122"/>
                <a:cs typeface="Arial" panose="020B0604020202020204" pitchFamily="34" charset="0"/>
              </a:rPr>
              <a:t>MT,… </a:t>
            </a:r>
            <a:r>
              <a:rPr lang="en-US" dirty="0">
                <a:solidFill>
                  <a:schemeClr val="bg1"/>
                </a:solidFill>
                <a:latin typeface="Arial" panose="020B0604020202020204" pitchFamily="34" charset="0"/>
                <a:ea typeface="Syne" pitchFamily="34" charset="-122"/>
                <a:cs typeface="Arial" panose="020B0604020202020204" pitchFamily="34" charset="0"/>
              </a:rPr>
              <a:t>Cơ quan chính quyền địa phương các cấp, Các cơ quan giám sát (Uỷ ban MTTQ, các tổ chức chính trị xã hội,...)</a:t>
            </a:r>
            <a:endParaRPr lang="en-US" dirty="0">
              <a:solidFill>
                <a:schemeClr val="bg1"/>
              </a:solidFill>
              <a:latin typeface="Arial" panose="020B0604020202020204" pitchFamily="34" charset="0"/>
              <a:cs typeface="Arial" panose="020B0604020202020204" pitchFamily="34" charset="0"/>
            </a:endParaRPr>
          </a:p>
        </p:txBody>
      </p:sp>
      <p:sp>
        <p:nvSpPr>
          <p:cNvPr id="13" name="Shape 11"/>
          <p:cNvSpPr/>
          <p:nvPr/>
        </p:nvSpPr>
        <p:spPr>
          <a:xfrm>
            <a:off x="7551301" y="3296483"/>
            <a:ext cx="421481" cy="421481"/>
          </a:xfrm>
          <a:prstGeom prst="roundRect">
            <a:avLst>
              <a:gd name="adj" fmla="val 18668"/>
            </a:avLst>
          </a:prstGeom>
          <a:solidFill>
            <a:srgbClr val="547808"/>
          </a:solidFill>
          <a:ln w="7620">
            <a:solidFill>
              <a:srgbClr val="6D9121"/>
            </a:solidFill>
            <a:prstDash val="solid"/>
          </a:ln>
        </p:spPr>
      </p:sp>
      <p:sp>
        <p:nvSpPr>
          <p:cNvPr id="14" name="Text 12"/>
          <p:cNvSpPr/>
          <p:nvPr/>
        </p:nvSpPr>
        <p:spPr>
          <a:xfrm>
            <a:off x="8160068" y="3360777"/>
            <a:ext cx="5596176" cy="292656"/>
          </a:xfrm>
          <a:prstGeom prst="rect">
            <a:avLst/>
          </a:prstGeom>
          <a:noFill/>
          <a:ln/>
        </p:spPr>
        <p:txBody>
          <a:bodyPr wrap="none" lIns="0" tIns="0" rIns="0" bIns="0" rtlCol="0" anchor="t"/>
          <a:lstStyle/>
          <a:p>
            <a:pPr marL="0" indent="0" algn="l">
              <a:lnSpc>
                <a:spcPts val="2300"/>
              </a:lnSpc>
              <a:buNone/>
            </a:pPr>
            <a:r>
              <a:rPr lang="en-US" b="1" dirty="0">
                <a:solidFill>
                  <a:schemeClr val="bg1"/>
                </a:solidFill>
                <a:latin typeface="Arial" panose="020B0604020202020204" pitchFamily="34" charset="0"/>
                <a:ea typeface="Syne Extra Bold" pitchFamily="34" charset="-122"/>
                <a:cs typeface="Arial" panose="020B0604020202020204" pitchFamily="34" charset="0"/>
              </a:rPr>
              <a:t>Hỗ trợ thực </a:t>
            </a:r>
            <a:r>
              <a:rPr lang="en-US" b="1">
                <a:solidFill>
                  <a:schemeClr val="bg1"/>
                </a:solidFill>
                <a:latin typeface="Arial" panose="020B0604020202020204" pitchFamily="34" charset="0"/>
                <a:ea typeface="Syne Extra Bold" pitchFamily="34" charset="-122"/>
                <a:cs typeface="Arial" panose="020B0604020202020204" pitchFamily="34" charset="0"/>
              </a:rPr>
              <a:t>hiện tốt các Luật và văn bản dưới Luật</a:t>
            </a:r>
            <a:endParaRPr lang="en-US" dirty="0">
              <a:solidFill>
                <a:schemeClr val="bg1"/>
              </a:solidFill>
              <a:latin typeface="Arial" panose="020B0604020202020204" pitchFamily="34" charset="0"/>
              <a:cs typeface="Arial" panose="020B0604020202020204" pitchFamily="34" charset="0"/>
            </a:endParaRPr>
          </a:p>
        </p:txBody>
      </p:sp>
      <p:sp>
        <p:nvSpPr>
          <p:cNvPr id="15" name="Text 13"/>
          <p:cNvSpPr/>
          <p:nvPr/>
        </p:nvSpPr>
        <p:spPr>
          <a:xfrm>
            <a:off x="8160068" y="3840718"/>
            <a:ext cx="5689283" cy="599123"/>
          </a:xfrm>
          <a:prstGeom prst="rect">
            <a:avLst/>
          </a:prstGeom>
          <a:noFill/>
          <a:ln/>
        </p:spPr>
        <p:txBody>
          <a:bodyPr wrap="square" lIns="0" tIns="0" rIns="0" bIns="0" rtlCol="0" anchor="t"/>
          <a:lstStyle/>
          <a:p>
            <a:pPr marL="0" indent="0" algn="l">
              <a:lnSpc>
                <a:spcPts val="2350"/>
              </a:lnSpc>
              <a:buNone/>
            </a:pPr>
            <a:r>
              <a:rPr lang="en-US" dirty="0">
                <a:solidFill>
                  <a:schemeClr val="bg1"/>
                </a:solidFill>
                <a:latin typeface="Arial" panose="020B0604020202020204" pitchFamily="34" charset="0"/>
                <a:ea typeface="Syne" pitchFamily="34" charset="-122"/>
                <a:cs typeface="Arial" panose="020B0604020202020204" pitchFamily="34" charset="0"/>
              </a:rPr>
              <a:t>Được hỗ trợ thực hiện Luật TCTT, Nghị định 42/2022/NĐ-CP, Nghị định 13/2023/NĐ-CP và các hướng dẫn của Chính phủ, Bộ, ngành</a:t>
            </a:r>
            <a:endParaRPr lang="en-US" dirty="0">
              <a:solidFill>
                <a:schemeClr val="bg1"/>
              </a:solidFill>
              <a:latin typeface="Arial" panose="020B0604020202020204" pitchFamily="34" charset="0"/>
              <a:cs typeface="Arial" panose="020B0604020202020204" pitchFamily="34" charset="0"/>
            </a:endParaRPr>
          </a:p>
        </p:txBody>
      </p:sp>
      <p:sp>
        <p:nvSpPr>
          <p:cNvPr id="16" name="Shape 14"/>
          <p:cNvSpPr/>
          <p:nvPr/>
        </p:nvSpPr>
        <p:spPr>
          <a:xfrm>
            <a:off x="7551301" y="4814411"/>
            <a:ext cx="421481" cy="421481"/>
          </a:xfrm>
          <a:prstGeom prst="roundRect">
            <a:avLst>
              <a:gd name="adj" fmla="val 18668"/>
            </a:avLst>
          </a:prstGeom>
          <a:solidFill>
            <a:srgbClr val="547808"/>
          </a:solidFill>
          <a:ln w="7620">
            <a:solidFill>
              <a:srgbClr val="6D9121"/>
            </a:solidFill>
            <a:prstDash val="solid"/>
          </a:ln>
        </p:spPr>
      </p:sp>
      <p:sp>
        <p:nvSpPr>
          <p:cNvPr id="17" name="Text 15"/>
          <p:cNvSpPr/>
          <p:nvPr/>
        </p:nvSpPr>
        <p:spPr>
          <a:xfrm>
            <a:off x="8160068" y="4878705"/>
            <a:ext cx="3722489" cy="292656"/>
          </a:xfrm>
          <a:prstGeom prst="rect">
            <a:avLst/>
          </a:prstGeom>
          <a:noFill/>
          <a:ln/>
        </p:spPr>
        <p:txBody>
          <a:bodyPr wrap="none" lIns="0" tIns="0" rIns="0" bIns="0" rtlCol="0" anchor="t"/>
          <a:lstStyle/>
          <a:p>
            <a:pPr marL="0" indent="0" algn="l">
              <a:lnSpc>
                <a:spcPts val="2300"/>
              </a:lnSpc>
              <a:buNone/>
            </a:pPr>
            <a:r>
              <a:rPr lang="en-US" b="1" dirty="0">
                <a:solidFill>
                  <a:schemeClr val="bg1"/>
                </a:solidFill>
                <a:latin typeface="Arial" panose="020B0604020202020204" pitchFamily="34" charset="0"/>
                <a:ea typeface="Syne Extra Bold" pitchFamily="34" charset="-122"/>
                <a:cs typeface="Arial" panose="020B0604020202020204" pitchFamily="34" charset="0"/>
              </a:rPr>
              <a:t>Cải thiện mối quan hệ</a:t>
            </a:r>
            <a:endParaRPr lang="en-US" dirty="0">
              <a:solidFill>
                <a:schemeClr val="bg1"/>
              </a:solidFill>
              <a:latin typeface="Arial" panose="020B0604020202020204" pitchFamily="34" charset="0"/>
              <a:cs typeface="Arial" panose="020B0604020202020204" pitchFamily="34" charset="0"/>
            </a:endParaRPr>
          </a:p>
        </p:txBody>
      </p:sp>
      <p:sp>
        <p:nvSpPr>
          <p:cNvPr id="18" name="Text 16"/>
          <p:cNvSpPr/>
          <p:nvPr/>
        </p:nvSpPr>
        <p:spPr>
          <a:xfrm>
            <a:off x="8160068" y="5358646"/>
            <a:ext cx="5689283" cy="599123"/>
          </a:xfrm>
          <a:prstGeom prst="rect">
            <a:avLst/>
          </a:prstGeom>
          <a:noFill/>
          <a:ln/>
        </p:spPr>
        <p:txBody>
          <a:bodyPr wrap="square" lIns="0" tIns="0" rIns="0" bIns="0" rtlCol="0" anchor="t"/>
          <a:lstStyle/>
          <a:p>
            <a:pPr marL="0" indent="0" algn="l">
              <a:lnSpc>
                <a:spcPts val="2350"/>
              </a:lnSpc>
              <a:buNone/>
            </a:pPr>
            <a:r>
              <a:rPr lang="en-US" dirty="0">
                <a:solidFill>
                  <a:schemeClr val="bg1"/>
                </a:solidFill>
                <a:latin typeface="Arial" panose="020B0604020202020204" pitchFamily="34" charset="0"/>
                <a:ea typeface="Syne" pitchFamily="34" charset="-122"/>
                <a:cs typeface="Arial" panose="020B0604020202020204" pitchFamily="34" charset="0"/>
              </a:rPr>
              <a:t>Cải thiện mối quan hệ </a:t>
            </a:r>
            <a:r>
              <a:rPr lang="en-US" b="1" dirty="0">
                <a:solidFill>
                  <a:schemeClr val="bg1"/>
                </a:solidFill>
                <a:latin typeface="Arial" panose="020B0604020202020204" pitchFamily="34" charset="0"/>
                <a:ea typeface="Syne" pitchFamily="34" charset="-122"/>
                <a:cs typeface="Arial" panose="020B0604020202020204" pitchFamily="34" charset="0"/>
              </a:rPr>
              <a:t>người dân – chính quyền</a:t>
            </a:r>
            <a:r>
              <a:rPr lang="en-US" dirty="0">
                <a:solidFill>
                  <a:schemeClr val="bg1"/>
                </a:solidFill>
                <a:latin typeface="Arial" panose="020B0604020202020204" pitchFamily="34" charset="0"/>
                <a:ea typeface="Syne" pitchFamily="34" charset="-122"/>
                <a:cs typeface="Arial" panose="020B0604020202020204" pitchFamily="34" charset="0"/>
              </a:rPr>
              <a:t>, giảm thiểu rủi ro do thiếu thông tin</a:t>
            </a:r>
            <a:endParaRPr lang="en-US" dirty="0">
              <a:solidFill>
                <a:schemeClr val="bg1"/>
              </a:solidFill>
              <a:latin typeface="Arial" panose="020B0604020202020204" pitchFamily="34" charset="0"/>
              <a:cs typeface="Arial" panose="020B0604020202020204" pitchFamily="34" charset="0"/>
            </a:endParaRPr>
          </a:p>
        </p:txBody>
      </p:sp>
      <p:sp>
        <p:nvSpPr>
          <p:cNvPr id="19" name="Shape 17"/>
          <p:cNvSpPr/>
          <p:nvPr/>
        </p:nvSpPr>
        <p:spPr>
          <a:xfrm>
            <a:off x="7551301" y="6332339"/>
            <a:ext cx="421481" cy="421481"/>
          </a:xfrm>
          <a:prstGeom prst="roundRect">
            <a:avLst>
              <a:gd name="adj" fmla="val 18668"/>
            </a:avLst>
          </a:prstGeom>
          <a:solidFill>
            <a:srgbClr val="547808"/>
          </a:solidFill>
          <a:ln w="7620">
            <a:solidFill>
              <a:srgbClr val="6D9121"/>
            </a:solidFill>
            <a:prstDash val="solid"/>
          </a:ln>
        </p:spPr>
      </p:sp>
      <p:sp>
        <p:nvSpPr>
          <p:cNvPr id="20" name="Text 18"/>
          <p:cNvSpPr/>
          <p:nvPr/>
        </p:nvSpPr>
        <p:spPr>
          <a:xfrm>
            <a:off x="8160068" y="6396633"/>
            <a:ext cx="2733913" cy="292656"/>
          </a:xfrm>
          <a:prstGeom prst="rect">
            <a:avLst/>
          </a:prstGeom>
          <a:noFill/>
          <a:ln/>
        </p:spPr>
        <p:txBody>
          <a:bodyPr wrap="none" lIns="0" tIns="0" rIns="0" bIns="0" rtlCol="0" anchor="t"/>
          <a:lstStyle/>
          <a:p>
            <a:pPr marL="0" indent="0" algn="l">
              <a:lnSpc>
                <a:spcPts val="2300"/>
              </a:lnSpc>
              <a:buNone/>
            </a:pPr>
            <a:r>
              <a:rPr lang="en-US" b="1" dirty="0">
                <a:solidFill>
                  <a:schemeClr val="bg1"/>
                </a:solidFill>
                <a:latin typeface="Arial" panose="020B0604020202020204" pitchFamily="34" charset="0"/>
                <a:ea typeface="Syne Extra Bold" pitchFamily="34" charset="-122"/>
                <a:cs typeface="Arial" panose="020B0604020202020204" pitchFamily="34" charset="0"/>
              </a:rPr>
              <a:t>Hỗ trợ giám sát</a:t>
            </a:r>
            <a:endParaRPr lang="en-US" dirty="0">
              <a:solidFill>
                <a:schemeClr val="bg1"/>
              </a:solidFill>
              <a:latin typeface="Arial" panose="020B0604020202020204" pitchFamily="34" charset="0"/>
              <a:cs typeface="Arial" panose="020B0604020202020204" pitchFamily="34" charset="0"/>
            </a:endParaRPr>
          </a:p>
        </p:txBody>
      </p:sp>
      <p:sp>
        <p:nvSpPr>
          <p:cNvPr id="21" name="Text 19"/>
          <p:cNvSpPr/>
          <p:nvPr/>
        </p:nvSpPr>
        <p:spPr>
          <a:xfrm>
            <a:off x="8160068" y="6876574"/>
            <a:ext cx="5689283" cy="599123"/>
          </a:xfrm>
          <a:prstGeom prst="rect">
            <a:avLst/>
          </a:prstGeom>
          <a:noFill/>
          <a:ln/>
        </p:spPr>
        <p:txBody>
          <a:bodyPr wrap="square" lIns="0" tIns="0" rIns="0" bIns="0" rtlCol="0" anchor="t"/>
          <a:lstStyle/>
          <a:p>
            <a:pPr marL="0" indent="0" algn="l">
              <a:lnSpc>
                <a:spcPts val="2350"/>
              </a:lnSpc>
              <a:buNone/>
            </a:pPr>
            <a:r>
              <a:rPr lang="en-US" dirty="0">
                <a:solidFill>
                  <a:schemeClr val="bg1"/>
                </a:solidFill>
                <a:latin typeface="Arial" panose="020B0604020202020204" pitchFamily="34" charset="0"/>
                <a:ea typeface="Syne" pitchFamily="34" charset="-122"/>
                <a:cs typeface="Arial" panose="020B0604020202020204" pitchFamily="34" charset="0"/>
              </a:rPr>
              <a:t>Hỗ trợ các thông tin đáp </a:t>
            </a:r>
            <a:r>
              <a:rPr lang="en-US">
                <a:solidFill>
                  <a:schemeClr val="bg1"/>
                </a:solidFill>
                <a:latin typeface="Arial" panose="020B0604020202020204" pitchFamily="34" charset="0"/>
                <a:ea typeface="Syne" pitchFamily="34" charset="-122"/>
                <a:cs typeface="Arial" panose="020B0604020202020204" pitchFamily="34" charset="0"/>
              </a:rPr>
              <a:t>ứng công tác giám sát và thúc </a:t>
            </a:r>
            <a:r>
              <a:rPr lang="en-US" dirty="0">
                <a:solidFill>
                  <a:schemeClr val="bg1"/>
                </a:solidFill>
                <a:latin typeface="Arial" panose="020B0604020202020204" pitchFamily="34" charset="0"/>
                <a:ea typeface="Syne" pitchFamily="34" charset="-122"/>
                <a:cs typeface="Arial" panose="020B0604020202020204" pitchFamily="34" charset="0"/>
              </a:rPr>
              <a:t>đẩy thực hiện có hiệu quả</a:t>
            </a:r>
            <a:endParaRPr lang="en-US"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938169" y="704374"/>
            <a:ext cx="5677138" cy="496133"/>
          </a:xfrm>
          <a:prstGeom prst="rect">
            <a:avLst/>
          </a:prstGeom>
          <a:noFill/>
          <a:ln/>
        </p:spPr>
        <p:txBody>
          <a:bodyPr wrap="none" lIns="0" tIns="0" rIns="0" bIns="0" rtlCol="0" anchor="t"/>
          <a:lstStyle/>
          <a:p>
            <a:pPr marL="0" indent="0" algn="l">
              <a:lnSpc>
                <a:spcPts val="3900"/>
              </a:lnSpc>
              <a:buNone/>
            </a:pPr>
            <a:r>
              <a:rPr lang="en-US" sz="3100" b="1">
                <a:solidFill>
                  <a:schemeClr val="accent2">
                    <a:lumMod val="75000"/>
                  </a:schemeClr>
                </a:solidFill>
                <a:latin typeface="Arial" panose="020B0604020202020204" pitchFamily="34" charset="0"/>
                <a:ea typeface="Syne Extra Bold" pitchFamily="34" charset="-122"/>
                <a:cs typeface="Arial" panose="020B0604020202020204" pitchFamily="34" charset="0"/>
              </a:rPr>
              <a:t>SƠ ĐỒ QUẢN LÝ DỰ ÁN</a:t>
            </a:r>
            <a:endParaRPr lang="en-US" sz="3100" dirty="0">
              <a:solidFill>
                <a:schemeClr val="accent2">
                  <a:lumMod val="75000"/>
                </a:schemeClr>
              </a:solidFill>
              <a:latin typeface="Arial" panose="020B0604020202020204" pitchFamily="34" charset="0"/>
              <a:cs typeface="Arial" panose="020B0604020202020204" pitchFamily="34" charset="0"/>
            </a:endParaRPr>
          </a:p>
        </p:txBody>
      </p:sp>
      <p:sp>
        <p:nvSpPr>
          <p:cNvPr id="14" name="Text 11"/>
          <p:cNvSpPr/>
          <p:nvPr/>
        </p:nvSpPr>
        <p:spPr>
          <a:xfrm>
            <a:off x="793790" y="7749006"/>
            <a:ext cx="11226052" cy="254079"/>
          </a:xfrm>
          <a:prstGeom prst="rect">
            <a:avLst/>
          </a:prstGeom>
          <a:noFill/>
          <a:ln/>
        </p:spPr>
        <p:txBody>
          <a:bodyPr wrap="none" lIns="0" tIns="0" rIns="0" bIns="0" rtlCol="0" anchor="t"/>
          <a:lstStyle/>
          <a:p>
            <a:pPr marL="0" indent="0">
              <a:lnSpc>
                <a:spcPts val="2000"/>
              </a:lnSpc>
              <a:buNone/>
            </a:pPr>
            <a:r>
              <a:rPr lang="en-US" sz="1250" dirty="0">
                <a:solidFill>
                  <a:srgbClr val="D7E5D8"/>
                </a:solidFill>
                <a:latin typeface="Syne" pitchFamily="34" charset="0"/>
                <a:ea typeface="Syne" pitchFamily="34" charset="-122"/>
                <a:cs typeface="Syne" pitchFamily="34" charset="-120"/>
              </a:rPr>
              <a:t>Cấu trúc quản lý dự án được thiết kế để đảm bảo sự phối hợp hiệu quả giữa các bên tham gia, từ cấp tỉnh đến cộng đồng địa phương.</a:t>
            </a:r>
            <a:endParaRPr lang="en-US" sz="1250" dirty="0"/>
          </a:p>
        </p:txBody>
      </p:sp>
      <p:pic>
        <p:nvPicPr>
          <p:cNvPr id="6" name="Picture 5">
            <a:extLst>
              <a:ext uri="{FF2B5EF4-FFF2-40B4-BE49-F238E27FC236}">
                <a16:creationId xmlns:a16="http://schemas.microsoft.com/office/drawing/2014/main" id="{5A28026E-E409-329D-5599-98EDFDB7C48D}"/>
              </a:ext>
            </a:extLst>
          </p:cNvPr>
          <p:cNvPicPr>
            <a:picLocks noChangeAspect="1"/>
          </p:cNvPicPr>
          <p:nvPr/>
        </p:nvPicPr>
        <p:blipFill>
          <a:blip r:embed="rId3"/>
          <a:stretch>
            <a:fillRect/>
          </a:stretch>
        </p:blipFill>
        <p:spPr>
          <a:xfrm>
            <a:off x="2903087" y="1530750"/>
            <a:ext cx="9116755" cy="602866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3790" y="589002"/>
            <a:ext cx="7856915" cy="496133"/>
          </a:xfrm>
          <a:prstGeom prst="rect">
            <a:avLst/>
          </a:prstGeom>
          <a:noFill/>
          <a:ln/>
        </p:spPr>
        <p:txBody>
          <a:bodyPr wrap="none" lIns="0" tIns="0" rIns="0" bIns="0" rtlCol="0" anchor="t"/>
          <a:lstStyle/>
          <a:p>
            <a:pPr marL="0" indent="0" algn="l">
              <a:lnSpc>
                <a:spcPts val="3900"/>
              </a:lnSpc>
              <a:buNone/>
            </a:pPr>
            <a:r>
              <a:rPr lang="en-US" sz="3000" b="1">
                <a:solidFill>
                  <a:srgbClr val="FFFF00"/>
                </a:solidFill>
                <a:latin typeface="Arial" panose="020B0604020202020204" pitchFamily="34" charset="0"/>
                <a:ea typeface="Syne Extra Bold" pitchFamily="34" charset="-122"/>
                <a:cs typeface="Arial" panose="020B0604020202020204" pitchFamily="34" charset="0"/>
              </a:rPr>
              <a:t>KẾ HOẠCH PHỐI HỢP TRIỂN KHAI DỰ ÁN</a:t>
            </a:r>
            <a:endParaRPr lang="en-US" sz="3000" dirty="0">
              <a:solidFill>
                <a:srgbClr val="FFFF00"/>
              </a:solidFill>
              <a:latin typeface="Arial" panose="020B0604020202020204" pitchFamily="34" charset="0"/>
              <a:cs typeface="Arial" panose="020B0604020202020204" pitchFamily="34" charset="0"/>
            </a:endParaRPr>
          </a:p>
        </p:txBody>
      </p:sp>
      <p:pic>
        <p:nvPicPr>
          <p:cNvPr id="3" name="Image 0" descr="preencoded.png"/>
          <p:cNvPicPr>
            <a:picLocks noChangeAspect="1"/>
          </p:cNvPicPr>
          <p:nvPr/>
        </p:nvPicPr>
        <p:blipFill>
          <a:blip r:embed="rId3"/>
          <a:stretch>
            <a:fillRect/>
          </a:stretch>
        </p:blipFill>
        <p:spPr>
          <a:xfrm>
            <a:off x="793790" y="1402675"/>
            <a:ext cx="5137785" cy="3175278"/>
          </a:xfrm>
          <a:prstGeom prst="rect">
            <a:avLst/>
          </a:prstGeom>
        </p:spPr>
      </p:pic>
      <p:sp>
        <p:nvSpPr>
          <p:cNvPr id="4" name="Text 1"/>
          <p:cNvSpPr/>
          <p:nvPr/>
        </p:nvSpPr>
        <p:spPr>
          <a:xfrm>
            <a:off x="793790" y="4893078"/>
            <a:ext cx="6161365" cy="248007"/>
          </a:xfrm>
          <a:prstGeom prst="rect">
            <a:avLst/>
          </a:prstGeom>
          <a:noFill/>
          <a:ln/>
        </p:spPr>
        <p:txBody>
          <a:bodyPr wrap="none" lIns="0" tIns="0" rIns="0" bIns="0" rtlCol="0" anchor="t"/>
          <a:lstStyle/>
          <a:p>
            <a:pPr marL="0" indent="0" algn="l">
              <a:lnSpc>
                <a:spcPts val="1950"/>
              </a:lnSpc>
              <a:buNone/>
            </a:pPr>
            <a:r>
              <a:rPr lang="en-US" b="1" dirty="0">
                <a:solidFill>
                  <a:srgbClr val="FFFF00"/>
                </a:solidFill>
                <a:latin typeface="Arial" panose="020B0604020202020204" pitchFamily="34" charset="0"/>
                <a:ea typeface="Syne Extra Bold" pitchFamily="34" charset="-122"/>
                <a:cs typeface="Arial" panose="020B0604020202020204" pitchFamily="34" charset="0"/>
              </a:rPr>
              <a:t>Khảo sát Nhu cầu &amp; Thực trạng Thông tin</a:t>
            </a:r>
            <a:endParaRPr lang="en-US" dirty="0">
              <a:solidFill>
                <a:srgbClr val="FFFF00"/>
              </a:solidFill>
              <a:latin typeface="Arial" panose="020B0604020202020204" pitchFamily="34" charset="0"/>
              <a:cs typeface="Arial" panose="020B0604020202020204" pitchFamily="34" charset="0"/>
            </a:endParaRPr>
          </a:p>
        </p:txBody>
      </p:sp>
      <p:sp>
        <p:nvSpPr>
          <p:cNvPr id="5" name="Text 2"/>
          <p:cNvSpPr/>
          <p:nvPr/>
        </p:nvSpPr>
        <p:spPr>
          <a:xfrm>
            <a:off x="793790" y="5302210"/>
            <a:ext cx="6422231" cy="1110622"/>
          </a:xfrm>
          <a:prstGeom prst="rect">
            <a:avLst/>
          </a:prstGeom>
          <a:noFill/>
          <a:ln/>
        </p:spPr>
        <p:txBody>
          <a:bodyPr wrap="square" lIns="0" tIns="0" rIns="0" bIns="0" rtlCol="0" anchor="t"/>
          <a:lstStyle/>
          <a:p>
            <a:pPr marL="0" indent="0" algn="l">
              <a:lnSpc>
                <a:spcPts val="2000"/>
              </a:lnSpc>
              <a:buNone/>
            </a:pPr>
            <a:r>
              <a:rPr lang="en-US" dirty="0">
                <a:solidFill>
                  <a:srgbClr val="D7E5D8"/>
                </a:solidFill>
                <a:latin typeface="Arial" panose="020B0604020202020204" pitchFamily="34" charset="0"/>
                <a:ea typeface="Syne" pitchFamily="34" charset="-122"/>
                <a:cs typeface="Arial" panose="020B0604020202020204" pitchFamily="34" charset="0"/>
              </a:rPr>
              <a:t>Thực hiện khảo sát về nhu cầu thông tin trong quản lý tài nguyên và môi trường, đánh giá thực trạng cung cấp thông tin trực tuyến và những thách thức trong việc thực thi Luật Bảo vệ môi trường và Luật Tiếp cận thông tin.</a:t>
            </a:r>
            <a:endParaRPr lang="en-US" dirty="0">
              <a:latin typeface="Arial" panose="020B0604020202020204" pitchFamily="34" charset="0"/>
              <a:cs typeface="Arial" panose="020B0604020202020204" pitchFamily="34" charset="0"/>
            </a:endParaRPr>
          </a:p>
        </p:txBody>
      </p:sp>
      <p:sp>
        <p:nvSpPr>
          <p:cNvPr id="6" name="Text 3"/>
          <p:cNvSpPr/>
          <p:nvPr/>
        </p:nvSpPr>
        <p:spPr>
          <a:xfrm>
            <a:off x="793790" y="6572607"/>
            <a:ext cx="6422231" cy="1270397"/>
          </a:xfrm>
          <a:prstGeom prst="rect">
            <a:avLst/>
          </a:prstGeom>
          <a:noFill/>
          <a:ln/>
        </p:spPr>
        <p:txBody>
          <a:bodyPr wrap="square" lIns="0" tIns="0" rIns="0" bIns="0" rtlCol="0" anchor="t"/>
          <a:lstStyle/>
          <a:p>
            <a:pPr marL="0" indent="0" algn="l">
              <a:lnSpc>
                <a:spcPts val="2000"/>
              </a:lnSpc>
              <a:buNone/>
            </a:pPr>
            <a:r>
              <a:rPr lang="en-US" b="1" dirty="0">
                <a:solidFill>
                  <a:srgbClr val="D7E5D8"/>
                </a:solidFill>
                <a:latin typeface="Arial" panose="020B0604020202020204" pitchFamily="34" charset="0"/>
                <a:ea typeface="Syne" pitchFamily="34" charset="-122"/>
                <a:cs typeface="Arial" panose="020B0604020202020204" pitchFamily="34" charset="0"/>
              </a:rPr>
              <a:t>Kết quả:</a:t>
            </a:r>
            <a:r>
              <a:rPr lang="en-US" dirty="0">
                <a:solidFill>
                  <a:srgbClr val="D7E5D8"/>
                </a:solidFill>
                <a:latin typeface="Arial" panose="020B0604020202020204" pitchFamily="34" charset="0"/>
                <a:ea typeface="Syne" pitchFamily="34" charset="-122"/>
                <a:cs typeface="Arial" panose="020B0604020202020204" pitchFamily="34" charset="0"/>
              </a:rPr>
              <a:t> 01 báo cáo khảo sát chi tiết (380 phiếu, 30 cán bộ Nhà nước), 01 cuộc họp góp ý báo cáo. </a:t>
            </a:r>
          </a:p>
          <a:p>
            <a:pPr marL="0" indent="0" algn="l">
              <a:lnSpc>
                <a:spcPts val="2000"/>
              </a:lnSpc>
              <a:buNone/>
            </a:pPr>
            <a:r>
              <a:rPr lang="en-US" b="1" dirty="0">
                <a:solidFill>
                  <a:srgbClr val="D7E5D8"/>
                </a:solidFill>
                <a:latin typeface="Arial" panose="020B0604020202020204" pitchFamily="34" charset="0"/>
                <a:ea typeface="Syne" pitchFamily="34" charset="-122"/>
                <a:cs typeface="Arial" panose="020B0604020202020204" pitchFamily="34" charset="0"/>
              </a:rPr>
              <a:t>Thời gian</a:t>
            </a:r>
            <a:r>
              <a:rPr lang="en-US" b="1">
                <a:solidFill>
                  <a:srgbClr val="D7E5D8"/>
                </a:solidFill>
                <a:latin typeface="Arial" panose="020B0604020202020204" pitchFamily="34" charset="0"/>
                <a:ea typeface="Syne" pitchFamily="34" charset="-122"/>
                <a:cs typeface="Arial" panose="020B0604020202020204" pitchFamily="34" charset="0"/>
              </a:rPr>
              <a:t>:</a:t>
            </a:r>
            <a:r>
              <a:rPr lang="en-US">
                <a:solidFill>
                  <a:srgbClr val="D7E5D8"/>
                </a:solidFill>
                <a:latin typeface="Arial" panose="020B0604020202020204" pitchFamily="34" charset="0"/>
                <a:ea typeface="Syne" pitchFamily="34" charset="-122"/>
                <a:cs typeface="Arial" panose="020B0604020202020204" pitchFamily="34" charset="0"/>
              </a:rPr>
              <a:t> 03-07/9/2025 </a:t>
            </a:r>
            <a:endParaRPr lang="en-US" dirty="0">
              <a:solidFill>
                <a:srgbClr val="D7E5D8"/>
              </a:solidFill>
              <a:latin typeface="Arial" panose="020B0604020202020204" pitchFamily="34" charset="0"/>
              <a:ea typeface="Syne" pitchFamily="34" charset="-122"/>
              <a:cs typeface="Arial" panose="020B0604020202020204" pitchFamily="34" charset="0"/>
            </a:endParaRPr>
          </a:p>
          <a:p>
            <a:pPr marL="0" indent="0" algn="l">
              <a:lnSpc>
                <a:spcPts val="2000"/>
              </a:lnSpc>
              <a:buNone/>
            </a:pPr>
            <a:r>
              <a:rPr lang="en-US" b="1" dirty="0">
                <a:solidFill>
                  <a:srgbClr val="D7E5D8"/>
                </a:solidFill>
                <a:latin typeface="Arial" panose="020B0604020202020204" pitchFamily="34" charset="0"/>
                <a:ea typeface="Syne" pitchFamily="34" charset="-122"/>
                <a:cs typeface="Arial" panose="020B0604020202020204" pitchFamily="34" charset="0"/>
              </a:rPr>
              <a:t>Phối hợp:</a:t>
            </a:r>
            <a:r>
              <a:rPr lang="en-US" dirty="0">
                <a:solidFill>
                  <a:srgbClr val="D7E5D8"/>
                </a:solidFill>
                <a:latin typeface="Arial" panose="020B0604020202020204" pitchFamily="34" charset="0"/>
                <a:ea typeface="Syne" pitchFamily="34" charset="-122"/>
                <a:cs typeface="Arial" panose="020B0604020202020204" pitchFamily="34" charset="0"/>
              </a:rPr>
              <a:t> Trung tâm CĐS&amp;CNTT, CEGORN (tổ chức), Các ban ngành cấp tỉnh/xã (hỗ trợ), Oxfam (chuyên môn)</a:t>
            </a:r>
            <a:endParaRPr lang="en-US" dirty="0">
              <a:latin typeface="Arial" panose="020B0604020202020204" pitchFamily="34" charset="0"/>
              <a:cs typeface="Arial" panose="020B0604020202020204" pitchFamily="34" charset="0"/>
            </a:endParaRPr>
          </a:p>
        </p:txBody>
      </p:sp>
      <p:pic>
        <p:nvPicPr>
          <p:cNvPr id="7" name="Image 1" descr="preencoded.png"/>
          <p:cNvPicPr>
            <a:picLocks noChangeAspect="1"/>
          </p:cNvPicPr>
          <p:nvPr/>
        </p:nvPicPr>
        <p:blipFill>
          <a:blip r:embed="rId4"/>
          <a:stretch>
            <a:fillRect/>
          </a:stretch>
        </p:blipFill>
        <p:spPr>
          <a:xfrm>
            <a:off x="7414379" y="1402675"/>
            <a:ext cx="5137785" cy="3175278"/>
          </a:xfrm>
          <a:prstGeom prst="rect">
            <a:avLst/>
          </a:prstGeom>
        </p:spPr>
      </p:pic>
      <p:sp>
        <p:nvSpPr>
          <p:cNvPr id="8" name="Text 4"/>
          <p:cNvSpPr/>
          <p:nvPr/>
        </p:nvSpPr>
        <p:spPr>
          <a:xfrm>
            <a:off x="7414379" y="4893078"/>
            <a:ext cx="6362700" cy="248007"/>
          </a:xfrm>
          <a:prstGeom prst="rect">
            <a:avLst/>
          </a:prstGeom>
          <a:noFill/>
          <a:ln/>
        </p:spPr>
        <p:txBody>
          <a:bodyPr wrap="none" lIns="0" tIns="0" rIns="0" bIns="0" rtlCol="0" anchor="t"/>
          <a:lstStyle/>
          <a:p>
            <a:pPr marL="0" indent="0" algn="l">
              <a:lnSpc>
                <a:spcPts val="1950"/>
              </a:lnSpc>
              <a:buNone/>
            </a:pPr>
            <a:r>
              <a:rPr lang="en-US" b="1" dirty="0">
                <a:solidFill>
                  <a:srgbClr val="FFFF00"/>
                </a:solidFill>
                <a:latin typeface="Arial" panose="020B0604020202020204" pitchFamily="34" charset="0"/>
                <a:ea typeface="Syne Extra Bold" pitchFamily="34" charset="-122"/>
                <a:cs typeface="Arial" panose="020B0604020202020204" pitchFamily="34" charset="0"/>
              </a:rPr>
              <a:t>Tham quan Học hỏi Mô hình Chuyển đổi số</a:t>
            </a:r>
            <a:endParaRPr lang="en-US" dirty="0">
              <a:solidFill>
                <a:srgbClr val="FFFF00"/>
              </a:solidFill>
              <a:latin typeface="Arial" panose="020B0604020202020204" pitchFamily="34" charset="0"/>
              <a:cs typeface="Arial" panose="020B0604020202020204" pitchFamily="34" charset="0"/>
            </a:endParaRPr>
          </a:p>
        </p:txBody>
      </p:sp>
      <p:sp>
        <p:nvSpPr>
          <p:cNvPr id="9" name="Text 5"/>
          <p:cNvSpPr/>
          <p:nvPr/>
        </p:nvSpPr>
        <p:spPr>
          <a:xfrm>
            <a:off x="7414379" y="5334000"/>
            <a:ext cx="6422231" cy="508159"/>
          </a:xfrm>
          <a:prstGeom prst="rect">
            <a:avLst/>
          </a:prstGeom>
          <a:noFill/>
          <a:ln/>
        </p:spPr>
        <p:txBody>
          <a:bodyPr wrap="square" lIns="0" tIns="0" rIns="0" bIns="0" rtlCol="0" anchor="t"/>
          <a:lstStyle/>
          <a:p>
            <a:pPr marL="0" indent="0" algn="l">
              <a:lnSpc>
                <a:spcPts val="2000"/>
              </a:lnSpc>
              <a:buNone/>
            </a:pPr>
            <a:r>
              <a:rPr lang="en-US" dirty="0">
                <a:solidFill>
                  <a:srgbClr val="D7E5D8"/>
                </a:solidFill>
                <a:latin typeface="Arial" panose="020B0604020202020204" pitchFamily="34" charset="0"/>
                <a:ea typeface="Syne" pitchFamily="34" charset="-122"/>
                <a:cs typeface="Arial" panose="020B0604020202020204" pitchFamily="34" charset="0"/>
              </a:rPr>
              <a:t>Tổ chức chuyến tham quan tại tỉnh Tuyên Quang để học hỏi về các mô hình chuyển đổi số, kinh nghiệm thực hiện Luật Tiếp cận thông tin và kỹ thuật đồng bộ hóa thông tin.</a:t>
            </a:r>
            <a:endParaRPr lang="en-US" dirty="0">
              <a:latin typeface="Arial" panose="020B0604020202020204" pitchFamily="34" charset="0"/>
              <a:cs typeface="Arial" panose="020B0604020202020204" pitchFamily="34" charset="0"/>
            </a:endParaRPr>
          </a:p>
        </p:txBody>
      </p:sp>
      <p:sp>
        <p:nvSpPr>
          <p:cNvPr id="10" name="Text 6"/>
          <p:cNvSpPr/>
          <p:nvPr/>
        </p:nvSpPr>
        <p:spPr>
          <a:xfrm>
            <a:off x="7414379" y="6572607"/>
            <a:ext cx="6422231" cy="1016318"/>
          </a:xfrm>
          <a:prstGeom prst="rect">
            <a:avLst/>
          </a:prstGeom>
          <a:noFill/>
          <a:ln/>
        </p:spPr>
        <p:txBody>
          <a:bodyPr wrap="square" lIns="0" tIns="0" rIns="0" bIns="0" rtlCol="0" anchor="t"/>
          <a:lstStyle/>
          <a:p>
            <a:pPr marL="0" indent="0" algn="l">
              <a:lnSpc>
                <a:spcPts val="2000"/>
              </a:lnSpc>
              <a:buNone/>
            </a:pPr>
            <a:r>
              <a:rPr lang="en-US" b="1" dirty="0">
                <a:solidFill>
                  <a:srgbClr val="D7E5D8"/>
                </a:solidFill>
                <a:latin typeface="Arial" panose="020B0604020202020204" pitchFamily="34" charset="0"/>
                <a:ea typeface="Syne" pitchFamily="34" charset="-122"/>
                <a:cs typeface="Arial" panose="020B0604020202020204" pitchFamily="34" charset="0"/>
              </a:rPr>
              <a:t>Kết quả:</a:t>
            </a:r>
            <a:r>
              <a:rPr lang="en-US" dirty="0">
                <a:solidFill>
                  <a:srgbClr val="D7E5D8"/>
                </a:solidFill>
                <a:latin typeface="Arial" panose="020B0604020202020204" pitchFamily="34" charset="0"/>
                <a:ea typeface="Syne" pitchFamily="34" charset="-122"/>
                <a:cs typeface="Arial" panose="020B0604020202020204" pitchFamily="34" charset="0"/>
              </a:rPr>
              <a:t> 01 chuyến tham quan với 20 đại diện các cơ quan liên quan, học hỏi kinh nghiệm thực thi Luật và đồng bộ hóa trang thông tin điện tử. </a:t>
            </a:r>
          </a:p>
          <a:p>
            <a:pPr marL="0" indent="0" algn="l">
              <a:lnSpc>
                <a:spcPts val="2000"/>
              </a:lnSpc>
              <a:buNone/>
            </a:pPr>
            <a:r>
              <a:rPr lang="en-US" b="1" dirty="0">
                <a:solidFill>
                  <a:srgbClr val="D7E5D8"/>
                </a:solidFill>
                <a:latin typeface="Arial" panose="020B0604020202020204" pitchFamily="34" charset="0"/>
                <a:ea typeface="Syne" pitchFamily="34" charset="-122"/>
                <a:cs typeface="Arial" panose="020B0604020202020204" pitchFamily="34" charset="0"/>
              </a:rPr>
              <a:t>Thời gian:</a:t>
            </a:r>
            <a:r>
              <a:rPr lang="en-US" dirty="0">
                <a:solidFill>
                  <a:srgbClr val="D7E5D8"/>
                </a:solidFill>
                <a:latin typeface="Arial" panose="020B0604020202020204" pitchFamily="34" charset="0"/>
                <a:ea typeface="Syne" pitchFamily="34" charset="-122"/>
                <a:cs typeface="Arial" panose="020B0604020202020204" pitchFamily="34" charset="0"/>
              </a:rPr>
              <a:t> 9/2025 </a:t>
            </a:r>
          </a:p>
          <a:p>
            <a:pPr marL="0" indent="0" algn="l">
              <a:lnSpc>
                <a:spcPts val="2000"/>
              </a:lnSpc>
              <a:buNone/>
            </a:pPr>
            <a:r>
              <a:rPr lang="en-US" b="1" dirty="0">
                <a:solidFill>
                  <a:srgbClr val="D7E5D8"/>
                </a:solidFill>
                <a:latin typeface="Arial" panose="020B0604020202020204" pitchFamily="34" charset="0"/>
                <a:ea typeface="Syne" pitchFamily="34" charset="-122"/>
                <a:cs typeface="Arial" panose="020B0604020202020204" pitchFamily="34" charset="0"/>
              </a:rPr>
              <a:t>Phối hợp:</a:t>
            </a:r>
            <a:r>
              <a:rPr lang="en-US" dirty="0">
                <a:solidFill>
                  <a:srgbClr val="D7E5D8"/>
                </a:solidFill>
                <a:latin typeface="Arial" panose="020B0604020202020204" pitchFamily="34" charset="0"/>
                <a:ea typeface="Syne" pitchFamily="34" charset="-122"/>
                <a:cs typeface="Arial" panose="020B0604020202020204" pitchFamily="34" charset="0"/>
              </a:rPr>
              <a:t> Trung tâm CĐS&amp;CNTT, CEGORN (tổ chức)</a:t>
            </a:r>
            <a:endParaRPr lang="en-US" dirty="0">
              <a:latin typeface="Arial" panose="020B0604020202020204" pitchFamily="34" charset="0"/>
              <a:cs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3" name="Image 0" descr="preencoded.png"/>
          <p:cNvPicPr>
            <a:picLocks noChangeAspect="1"/>
          </p:cNvPicPr>
          <p:nvPr/>
        </p:nvPicPr>
        <p:blipFill>
          <a:blip r:embed="rId3"/>
          <a:stretch>
            <a:fillRect/>
          </a:stretch>
        </p:blipFill>
        <p:spPr>
          <a:xfrm>
            <a:off x="791647" y="1355646"/>
            <a:ext cx="5139690" cy="3176468"/>
          </a:xfrm>
          <a:prstGeom prst="rect">
            <a:avLst/>
          </a:prstGeom>
        </p:spPr>
      </p:pic>
      <p:sp>
        <p:nvSpPr>
          <p:cNvPr id="4" name="Text 1"/>
          <p:cNvSpPr/>
          <p:nvPr/>
        </p:nvSpPr>
        <p:spPr>
          <a:xfrm>
            <a:off x="791647" y="4690348"/>
            <a:ext cx="4674632" cy="247293"/>
          </a:xfrm>
          <a:prstGeom prst="rect">
            <a:avLst/>
          </a:prstGeom>
          <a:noFill/>
          <a:ln/>
        </p:spPr>
        <p:txBody>
          <a:bodyPr wrap="none" lIns="0" tIns="0" rIns="0" bIns="0" rtlCol="0" anchor="t"/>
          <a:lstStyle/>
          <a:p>
            <a:pPr marL="0" indent="0" algn="l">
              <a:lnSpc>
                <a:spcPts val="1900"/>
              </a:lnSpc>
              <a:buNone/>
            </a:pPr>
            <a:r>
              <a:rPr lang="en-US" b="1" dirty="0">
                <a:solidFill>
                  <a:srgbClr val="FFFF00"/>
                </a:solidFill>
                <a:latin typeface="Arial" panose="020B0604020202020204" pitchFamily="34" charset="0"/>
                <a:ea typeface="Syne Extra Bold" pitchFamily="34" charset="-122"/>
                <a:cs typeface="Arial" panose="020B0604020202020204" pitchFamily="34" charset="0"/>
              </a:rPr>
              <a:t>Tổ chức Hội thảo Giới thiệu Dự án</a:t>
            </a:r>
            <a:endParaRPr lang="en-US" dirty="0">
              <a:solidFill>
                <a:srgbClr val="FFFF00"/>
              </a:solidFill>
              <a:latin typeface="Arial" panose="020B0604020202020204" pitchFamily="34" charset="0"/>
              <a:cs typeface="Arial" panose="020B0604020202020204" pitchFamily="34" charset="0"/>
            </a:endParaRPr>
          </a:p>
        </p:txBody>
      </p:sp>
      <p:sp>
        <p:nvSpPr>
          <p:cNvPr id="5" name="Text 2"/>
          <p:cNvSpPr/>
          <p:nvPr/>
        </p:nvSpPr>
        <p:spPr>
          <a:xfrm>
            <a:off x="791647" y="5032534"/>
            <a:ext cx="6424612" cy="1013460"/>
          </a:xfrm>
          <a:prstGeom prst="rect">
            <a:avLst/>
          </a:prstGeom>
          <a:noFill/>
          <a:ln/>
        </p:spPr>
        <p:txBody>
          <a:bodyPr wrap="square" lIns="0" tIns="0" rIns="0" bIns="0" rtlCol="0" anchor="t"/>
          <a:lstStyle/>
          <a:p>
            <a:pPr marL="0" indent="0" algn="l">
              <a:lnSpc>
                <a:spcPts val="1950"/>
              </a:lnSpc>
              <a:buNone/>
            </a:pPr>
            <a:r>
              <a:rPr lang="en-US" dirty="0">
                <a:solidFill>
                  <a:srgbClr val="D7E5D8"/>
                </a:solidFill>
                <a:latin typeface="Arial" panose="020B0604020202020204" pitchFamily="34" charset="0"/>
                <a:ea typeface="Syne" pitchFamily="34" charset="-122"/>
                <a:cs typeface="Arial" panose="020B0604020202020204" pitchFamily="34" charset="0"/>
              </a:rPr>
              <a:t>Giới thiệu dự án "Tăng cường tiếp cận thông tin thông qua chuyển đổi số trong quản lý bền vững tài nguyên thiên nhiên và bảo vệ môi trường", đồng thời chia sẻ kinh nghiệm về thực hiện Luật Tiếp cận thông tin và tương tác giữa chính quyền với người dân trong bối cảnh chuyển đổi số.</a:t>
            </a:r>
            <a:endParaRPr lang="en-US" dirty="0">
              <a:latin typeface="Arial" panose="020B0604020202020204" pitchFamily="34" charset="0"/>
              <a:cs typeface="Arial" panose="020B0604020202020204" pitchFamily="34" charset="0"/>
            </a:endParaRPr>
          </a:p>
        </p:txBody>
      </p:sp>
      <p:sp>
        <p:nvSpPr>
          <p:cNvPr id="6" name="Text 3"/>
          <p:cNvSpPr/>
          <p:nvPr/>
        </p:nvSpPr>
        <p:spPr>
          <a:xfrm>
            <a:off x="791647" y="6340235"/>
            <a:ext cx="6424612" cy="506730"/>
          </a:xfrm>
          <a:prstGeom prst="rect">
            <a:avLst/>
          </a:prstGeom>
          <a:noFill/>
          <a:ln/>
        </p:spPr>
        <p:txBody>
          <a:bodyPr wrap="square" lIns="0" tIns="0" rIns="0" bIns="0" rtlCol="0" anchor="t"/>
          <a:lstStyle/>
          <a:p>
            <a:pPr marL="0" indent="0" algn="l">
              <a:lnSpc>
                <a:spcPts val="1950"/>
              </a:lnSpc>
              <a:buNone/>
            </a:pPr>
            <a:r>
              <a:rPr lang="en-US" b="1" dirty="0">
                <a:solidFill>
                  <a:srgbClr val="D7E5D8"/>
                </a:solidFill>
                <a:latin typeface="Arial" panose="020B0604020202020204" pitchFamily="34" charset="0"/>
                <a:ea typeface="Syne" pitchFamily="34" charset="-122"/>
                <a:cs typeface="Arial" panose="020B0604020202020204" pitchFamily="34" charset="0"/>
              </a:rPr>
              <a:t>Kết quả dự kiến:</a:t>
            </a:r>
            <a:r>
              <a:rPr lang="en-US" dirty="0">
                <a:solidFill>
                  <a:srgbClr val="D7E5D8"/>
                </a:solidFill>
                <a:latin typeface="Arial" panose="020B0604020202020204" pitchFamily="34" charset="0"/>
                <a:ea typeface="Syne" pitchFamily="34" charset="-122"/>
                <a:cs typeface="Arial" panose="020B0604020202020204" pitchFamily="34" charset="0"/>
              </a:rPr>
              <a:t> Khoảng 130 đại biểu (trong đó có khoảng 30% nữ) từ các sở, ban, ngành và đơn vị cấp xã sẽ tham gia, nắm vững nội dung dự án và thống nhất phương án triển khai.</a:t>
            </a:r>
            <a:endParaRPr lang="en-US" dirty="0">
              <a:latin typeface="Arial" panose="020B0604020202020204" pitchFamily="34" charset="0"/>
              <a:cs typeface="Arial" panose="020B0604020202020204" pitchFamily="34" charset="0"/>
            </a:endParaRPr>
          </a:p>
        </p:txBody>
      </p:sp>
      <p:sp>
        <p:nvSpPr>
          <p:cNvPr id="7" name="Text 4"/>
          <p:cNvSpPr/>
          <p:nvPr/>
        </p:nvSpPr>
        <p:spPr>
          <a:xfrm>
            <a:off x="791647" y="7222274"/>
            <a:ext cx="6424612" cy="253365"/>
          </a:xfrm>
          <a:prstGeom prst="rect">
            <a:avLst/>
          </a:prstGeom>
          <a:noFill/>
          <a:ln/>
        </p:spPr>
        <p:txBody>
          <a:bodyPr wrap="none" lIns="0" tIns="0" rIns="0" bIns="0" rtlCol="0" anchor="t"/>
          <a:lstStyle/>
          <a:p>
            <a:pPr marL="0" indent="0" algn="l">
              <a:lnSpc>
                <a:spcPts val="1950"/>
              </a:lnSpc>
              <a:buNone/>
            </a:pPr>
            <a:r>
              <a:rPr lang="en-US" b="1" dirty="0">
                <a:solidFill>
                  <a:srgbClr val="D7E5D8"/>
                </a:solidFill>
                <a:latin typeface="Arial" panose="020B0604020202020204" pitchFamily="34" charset="0"/>
                <a:ea typeface="Syne" pitchFamily="34" charset="-122"/>
                <a:cs typeface="Arial" panose="020B0604020202020204" pitchFamily="34" charset="0"/>
              </a:rPr>
              <a:t>Thời gian</a:t>
            </a:r>
            <a:r>
              <a:rPr lang="en-US" b="1">
                <a:solidFill>
                  <a:srgbClr val="D7E5D8"/>
                </a:solidFill>
                <a:latin typeface="Arial" panose="020B0604020202020204" pitchFamily="34" charset="0"/>
                <a:ea typeface="Syne" pitchFamily="34" charset="-122"/>
                <a:cs typeface="Arial" panose="020B0604020202020204" pitchFamily="34" charset="0"/>
              </a:rPr>
              <a:t>:</a:t>
            </a:r>
            <a:r>
              <a:rPr lang="en-US">
                <a:solidFill>
                  <a:srgbClr val="D7E5D8"/>
                </a:solidFill>
                <a:latin typeface="Arial" panose="020B0604020202020204" pitchFamily="34" charset="0"/>
                <a:ea typeface="Syne" pitchFamily="34" charset="-122"/>
                <a:cs typeface="Arial" panose="020B0604020202020204" pitchFamily="34" charset="0"/>
              </a:rPr>
              <a:t> 9/2025</a:t>
            </a:r>
            <a:endParaRPr lang="en-US" dirty="0">
              <a:latin typeface="Arial" panose="020B0604020202020204" pitchFamily="34" charset="0"/>
              <a:cs typeface="Arial" panose="020B0604020202020204" pitchFamily="34" charset="0"/>
            </a:endParaRPr>
          </a:p>
        </p:txBody>
      </p:sp>
      <p:sp>
        <p:nvSpPr>
          <p:cNvPr id="8" name="Text 5"/>
          <p:cNvSpPr/>
          <p:nvPr/>
        </p:nvSpPr>
        <p:spPr>
          <a:xfrm>
            <a:off x="791647" y="7558682"/>
            <a:ext cx="6424612" cy="253365"/>
          </a:xfrm>
          <a:prstGeom prst="rect">
            <a:avLst/>
          </a:prstGeom>
          <a:noFill/>
          <a:ln/>
        </p:spPr>
        <p:txBody>
          <a:bodyPr wrap="none" lIns="0" tIns="0" rIns="0" bIns="0" rtlCol="0" anchor="t"/>
          <a:lstStyle/>
          <a:p>
            <a:pPr marL="0" indent="0" algn="l">
              <a:lnSpc>
                <a:spcPts val="1950"/>
              </a:lnSpc>
              <a:buNone/>
            </a:pPr>
            <a:r>
              <a:rPr lang="en-US" b="1" dirty="0">
                <a:solidFill>
                  <a:srgbClr val="D7E5D8"/>
                </a:solidFill>
                <a:latin typeface="Arial" panose="020B0604020202020204" pitchFamily="34" charset="0"/>
                <a:ea typeface="Syne" pitchFamily="34" charset="-122"/>
                <a:cs typeface="Arial" panose="020B0604020202020204" pitchFamily="34" charset="0"/>
              </a:rPr>
              <a:t>Phối hợp:</a:t>
            </a:r>
            <a:r>
              <a:rPr lang="en-US" dirty="0">
                <a:solidFill>
                  <a:srgbClr val="D7E5D8"/>
                </a:solidFill>
                <a:latin typeface="Arial" panose="020B0604020202020204" pitchFamily="34" charset="0"/>
                <a:ea typeface="Syne" pitchFamily="34" charset="-122"/>
                <a:cs typeface="Arial" panose="020B0604020202020204" pitchFamily="34" charset="0"/>
              </a:rPr>
              <a:t> Sở KHCN, Trung tâm CĐS&amp;CNTT, CEGORN.</a:t>
            </a:r>
            <a:endParaRPr lang="en-US" dirty="0">
              <a:latin typeface="Arial" panose="020B0604020202020204" pitchFamily="34" charset="0"/>
              <a:cs typeface="Arial" panose="020B0604020202020204" pitchFamily="34" charset="0"/>
            </a:endParaRPr>
          </a:p>
        </p:txBody>
      </p:sp>
      <p:pic>
        <p:nvPicPr>
          <p:cNvPr id="9" name="Image 1" descr="preencoded.png"/>
          <p:cNvPicPr>
            <a:picLocks noChangeAspect="1"/>
          </p:cNvPicPr>
          <p:nvPr/>
        </p:nvPicPr>
        <p:blipFill>
          <a:blip r:embed="rId4"/>
          <a:stretch>
            <a:fillRect/>
          </a:stretch>
        </p:blipFill>
        <p:spPr>
          <a:xfrm>
            <a:off x="7414141" y="1355646"/>
            <a:ext cx="5139690" cy="3176468"/>
          </a:xfrm>
          <a:prstGeom prst="rect">
            <a:avLst/>
          </a:prstGeom>
        </p:spPr>
      </p:pic>
      <p:sp>
        <p:nvSpPr>
          <p:cNvPr id="10" name="Text 6"/>
          <p:cNvSpPr/>
          <p:nvPr/>
        </p:nvSpPr>
        <p:spPr>
          <a:xfrm>
            <a:off x="7414141" y="4690348"/>
            <a:ext cx="5536644" cy="247293"/>
          </a:xfrm>
          <a:prstGeom prst="rect">
            <a:avLst/>
          </a:prstGeom>
          <a:noFill/>
          <a:ln/>
        </p:spPr>
        <p:txBody>
          <a:bodyPr wrap="none" lIns="0" tIns="0" rIns="0" bIns="0" rtlCol="0" anchor="t"/>
          <a:lstStyle/>
          <a:p>
            <a:pPr marL="0" indent="0" algn="l">
              <a:lnSpc>
                <a:spcPts val="1900"/>
              </a:lnSpc>
              <a:buNone/>
            </a:pPr>
            <a:r>
              <a:rPr lang="en-US" b="1" dirty="0">
                <a:solidFill>
                  <a:srgbClr val="FFFF00"/>
                </a:solidFill>
                <a:latin typeface="Arial" panose="020B0604020202020204" pitchFamily="34" charset="0"/>
                <a:ea typeface="Syne Extra Bold" pitchFamily="34" charset="-122"/>
                <a:cs typeface="Arial" panose="020B0604020202020204" pitchFamily="34" charset="0"/>
              </a:rPr>
              <a:t>Họp kỹ thuật &amp; Đồng bộ hóa Hệ thống</a:t>
            </a:r>
            <a:endParaRPr lang="en-US" dirty="0">
              <a:solidFill>
                <a:srgbClr val="FFFF00"/>
              </a:solidFill>
              <a:latin typeface="Arial" panose="020B0604020202020204" pitchFamily="34" charset="0"/>
              <a:cs typeface="Arial" panose="020B0604020202020204" pitchFamily="34" charset="0"/>
            </a:endParaRPr>
          </a:p>
        </p:txBody>
      </p:sp>
      <p:sp>
        <p:nvSpPr>
          <p:cNvPr id="11" name="Text 7"/>
          <p:cNvSpPr/>
          <p:nvPr/>
        </p:nvSpPr>
        <p:spPr>
          <a:xfrm>
            <a:off x="7414140" y="5032534"/>
            <a:ext cx="7071881" cy="760095"/>
          </a:xfrm>
          <a:prstGeom prst="rect">
            <a:avLst/>
          </a:prstGeom>
          <a:noFill/>
          <a:ln/>
        </p:spPr>
        <p:txBody>
          <a:bodyPr wrap="square" lIns="0" tIns="0" rIns="0" bIns="0" rtlCol="0" anchor="t"/>
          <a:lstStyle/>
          <a:p>
            <a:pPr marL="0" indent="0" algn="l">
              <a:lnSpc>
                <a:spcPts val="1950"/>
              </a:lnSpc>
              <a:buNone/>
            </a:pPr>
            <a:r>
              <a:rPr lang="en-US" dirty="0">
                <a:solidFill>
                  <a:srgbClr val="D7E5D8"/>
                </a:solidFill>
                <a:latin typeface="Arial" panose="020B0604020202020204" pitchFamily="34" charset="0"/>
                <a:ea typeface="Syne" pitchFamily="34" charset="-122"/>
                <a:cs typeface="Arial" panose="020B0604020202020204" pitchFamily="34" charset="0"/>
              </a:rPr>
              <a:t>Tổ chức các cuộc họp kỹ thuật giữa Trung tâm CĐS&amp;CNTT và CEGORN để thảo luận về việc đồng bộ hóa văn bản từ hệ thống Hồ sơ công việc lên Trang thông tin điện tử.</a:t>
            </a:r>
            <a:endParaRPr lang="en-US" dirty="0">
              <a:latin typeface="Arial" panose="020B0604020202020204" pitchFamily="34" charset="0"/>
              <a:cs typeface="Arial" panose="020B0604020202020204" pitchFamily="34" charset="0"/>
            </a:endParaRPr>
          </a:p>
        </p:txBody>
      </p:sp>
      <p:sp>
        <p:nvSpPr>
          <p:cNvPr id="12" name="Text 8"/>
          <p:cNvSpPr/>
          <p:nvPr/>
        </p:nvSpPr>
        <p:spPr>
          <a:xfrm>
            <a:off x="7414140" y="5818421"/>
            <a:ext cx="6424612" cy="506730"/>
          </a:xfrm>
          <a:prstGeom prst="rect">
            <a:avLst/>
          </a:prstGeom>
          <a:noFill/>
          <a:ln/>
        </p:spPr>
        <p:txBody>
          <a:bodyPr wrap="square" lIns="0" tIns="0" rIns="0" bIns="0" rtlCol="0" anchor="t"/>
          <a:lstStyle/>
          <a:p>
            <a:pPr marL="0" indent="0" algn="l">
              <a:lnSpc>
                <a:spcPts val="1950"/>
              </a:lnSpc>
              <a:buNone/>
            </a:pPr>
            <a:r>
              <a:rPr lang="en-US" dirty="0">
                <a:solidFill>
                  <a:srgbClr val="D7E5D8"/>
                </a:solidFill>
                <a:latin typeface="Arial" panose="020B0604020202020204" pitchFamily="34" charset="0"/>
                <a:ea typeface="Syne" pitchFamily="34" charset="-122"/>
                <a:cs typeface="Arial" panose="020B0604020202020204" pitchFamily="34" charset="0"/>
              </a:rPr>
              <a:t>Hoạt động này cũng nhằm nhân rộng mô hình xã Xuân Trạch (cũ) sang hai xã Bố Trạch và Phong Nha.</a:t>
            </a:r>
            <a:endParaRPr lang="en-US" dirty="0">
              <a:latin typeface="Arial" panose="020B0604020202020204" pitchFamily="34" charset="0"/>
              <a:cs typeface="Arial" panose="020B0604020202020204" pitchFamily="34" charset="0"/>
            </a:endParaRPr>
          </a:p>
        </p:txBody>
      </p:sp>
      <p:sp>
        <p:nvSpPr>
          <p:cNvPr id="13" name="Text 9"/>
          <p:cNvSpPr/>
          <p:nvPr/>
        </p:nvSpPr>
        <p:spPr>
          <a:xfrm>
            <a:off x="7414140" y="6489144"/>
            <a:ext cx="6435491" cy="506730"/>
          </a:xfrm>
          <a:prstGeom prst="rect">
            <a:avLst/>
          </a:prstGeom>
          <a:noFill/>
          <a:ln/>
        </p:spPr>
        <p:txBody>
          <a:bodyPr wrap="square" lIns="0" tIns="0" rIns="0" bIns="0" rtlCol="0" anchor="t"/>
          <a:lstStyle/>
          <a:p>
            <a:pPr marL="0" indent="0" algn="l">
              <a:lnSpc>
                <a:spcPts val="1950"/>
              </a:lnSpc>
              <a:buNone/>
            </a:pPr>
            <a:r>
              <a:rPr lang="en-US" b="1" dirty="0">
                <a:solidFill>
                  <a:srgbClr val="D7E5D8"/>
                </a:solidFill>
                <a:latin typeface="Arial" panose="020B0604020202020204" pitchFamily="34" charset="0"/>
                <a:ea typeface="Syne" pitchFamily="34" charset="-122"/>
                <a:cs typeface="Arial" panose="020B0604020202020204" pitchFamily="34" charset="0"/>
              </a:rPr>
              <a:t>Kết quả dự kiến:</a:t>
            </a:r>
            <a:r>
              <a:rPr lang="en-US" dirty="0">
                <a:solidFill>
                  <a:srgbClr val="D7E5D8"/>
                </a:solidFill>
                <a:latin typeface="Arial" panose="020B0604020202020204" pitchFamily="34" charset="0"/>
                <a:ea typeface="Syne" pitchFamily="34" charset="-122"/>
                <a:cs typeface="Arial" panose="020B0604020202020204" pitchFamily="34" charset="0"/>
              </a:rPr>
              <a:t> Các cuộc họp sẽ được tổ chức xuyên suốt dự án để thảo luận, thống nhất và xây dựng phương án triển khai phù hợp.</a:t>
            </a:r>
            <a:endParaRPr lang="en-US" dirty="0">
              <a:latin typeface="Arial" panose="020B0604020202020204" pitchFamily="34" charset="0"/>
              <a:cs typeface="Arial" panose="020B0604020202020204" pitchFamily="34" charset="0"/>
            </a:endParaRPr>
          </a:p>
        </p:txBody>
      </p:sp>
      <p:sp>
        <p:nvSpPr>
          <p:cNvPr id="14" name="Text 10"/>
          <p:cNvSpPr/>
          <p:nvPr/>
        </p:nvSpPr>
        <p:spPr>
          <a:xfrm>
            <a:off x="7414141" y="7305317"/>
            <a:ext cx="6424612" cy="253365"/>
          </a:xfrm>
          <a:prstGeom prst="rect">
            <a:avLst/>
          </a:prstGeom>
          <a:noFill/>
          <a:ln/>
        </p:spPr>
        <p:txBody>
          <a:bodyPr wrap="none" lIns="0" tIns="0" rIns="0" bIns="0" rtlCol="0" anchor="t"/>
          <a:lstStyle/>
          <a:p>
            <a:pPr marL="0" indent="0" algn="l">
              <a:lnSpc>
                <a:spcPts val="1950"/>
              </a:lnSpc>
              <a:buNone/>
            </a:pPr>
            <a:r>
              <a:rPr lang="en-US" b="1" dirty="0">
                <a:solidFill>
                  <a:srgbClr val="D7E5D8"/>
                </a:solidFill>
                <a:latin typeface="Arial" panose="020B0604020202020204" pitchFamily="34" charset="0"/>
                <a:ea typeface="Syne" pitchFamily="34" charset="-122"/>
                <a:cs typeface="Arial" panose="020B0604020202020204" pitchFamily="34" charset="0"/>
              </a:rPr>
              <a:t>Thời gian:</a:t>
            </a:r>
            <a:r>
              <a:rPr lang="en-US" dirty="0">
                <a:solidFill>
                  <a:srgbClr val="D7E5D8"/>
                </a:solidFill>
                <a:latin typeface="Arial" panose="020B0604020202020204" pitchFamily="34" charset="0"/>
                <a:ea typeface="Syne" pitchFamily="34" charset="-122"/>
                <a:cs typeface="Arial" panose="020B0604020202020204" pitchFamily="34" charset="0"/>
              </a:rPr>
              <a:t> Xuyên suốt dự án</a:t>
            </a:r>
            <a:endParaRPr lang="en-US" dirty="0">
              <a:latin typeface="Arial" panose="020B0604020202020204" pitchFamily="34" charset="0"/>
              <a:cs typeface="Arial" panose="020B0604020202020204" pitchFamily="34" charset="0"/>
            </a:endParaRPr>
          </a:p>
        </p:txBody>
      </p:sp>
      <p:sp>
        <p:nvSpPr>
          <p:cNvPr id="15" name="Text 11"/>
          <p:cNvSpPr/>
          <p:nvPr/>
        </p:nvSpPr>
        <p:spPr>
          <a:xfrm>
            <a:off x="7425020" y="7610838"/>
            <a:ext cx="6424612" cy="253365"/>
          </a:xfrm>
          <a:prstGeom prst="rect">
            <a:avLst/>
          </a:prstGeom>
          <a:noFill/>
          <a:ln/>
        </p:spPr>
        <p:txBody>
          <a:bodyPr wrap="none" lIns="0" tIns="0" rIns="0" bIns="0" rtlCol="0" anchor="t"/>
          <a:lstStyle/>
          <a:p>
            <a:pPr marL="0" indent="0" algn="l">
              <a:lnSpc>
                <a:spcPts val="1950"/>
              </a:lnSpc>
              <a:buNone/>
            </a:pPr>
            <a:r>
              <a:rPr lang="en-US" b="1" dirty="0">
                <a:solidFill>
                  <a:srgbClr val="D7E5D8"/>
                </a:solidFill>
                <a:latin typeface="Arial" panose="020B0604020202020204" pitchFamily="34" charset="0"/>
                <a:ea typeface="Syne" pitchFamily="34" charset="-122"/>
                <a:cs typeface="Arial" panose="020B0604020202020204" pitchFamily="34" charset="0"/>
              </a:rPr>
              <a:t>Phối hợp:</a:t>
            </a:r>
            <a:r>
              <a:rPr lang="en-US" dirty="0">
                <a:solidFill>
                  <a:srgbClr val="D7E5D8"/>
                </a:solidFill>
                <a:latin typeface="Arial" panose="020B0604020202020204" pitchFamily="34" charset="0"/>
                <a:ea typeface="Syne" pitchFamily="34" charset="-122"/>
                <a:cs typeface="Arial" panose="020B0604020202020204" pitchFamily="34" charset="0"/>
              </a:rPr>
              <a:t> Sở KHCN, Trung tâm CĐS&amp;CNTT, CEGORN.</a:t>
            </a:r>
            <a:endParaRPr lang="en-US" dirty="0">
              <a:latin typeface="Arial" panose="020B0604020202020204" pitchFamily="34" charset="0"/>
              <a:cs typeface="Arial" panose="020B0604020202020204" pitchFamily="34" charset="0"/>
            </a:endParaRPr>
          </a:p>
        </p:txBody>
      </p:sp>
      <p:sp>
        <p:nvSpPr>
          <p:cNvPr id="16" name="Text 0">
            <a:extLst>
              <a:ext uri="{FF2B5EF4-FFF2-40B4-BE49-F238E27FC236}">
                <a16:creationId xmlns:a16="http://schemas.microsoft.com/office/drawing/2014/main" id="{E93AE401-BF26-FAFF-493B-313ECCD3C7AA}"/>
              </a:ext>
            </a:extLst>
          </p:cNvPr>
          <p:cNvSpPr/>
          <p:nvPr/>
        </p:nvSpPr>
        <p:spPr>
          <a:xfrm>
            <a:off x="793790" y="589002"/>
            <a:ext cx="7856915" cy="496133"/>
          </a:xfrm>
          <a:prstGeom prst="rect">
            <a:avLst/>
          </a:prstGeom>
          <a:noFill/>
          <a:ln/>
        </p:spPr>
        <p:txBody>
          <a:bodyPr wrap="none" lIns="0" tIns="0" rIns="0" bIns="0" rtlCol="0" anchor="t"/>
          <a:lstStyle/>
          <a:p>
            <a:pPr marL="0" indent="0" algn="l">
              <a:lnSpc>
                <a:spcPts val="3900"/>
              </a:lnSpc>
              <a:buNone/>
            </a:pPr>
            <a:r>
              <a:rPr lang="en-US" sz="3000" b="1">
                <a:solidFill>
                  <a:srgbClr val="FFFF00"/>
                </a:solidFill>
                <a:latin typeface="Arial" panose="020B0604020202020204" pitchFamily="34" charset="0"/>
                <a:ea typeface="Syne Extra Bold" pitchFamily="34" charset="-122"/>
                <a:cs typeface="Arial" panose="020B0604020202020204" pitchFamily="34" charset="0"/>
              </a:rPr>
              <a:t>KẾ HOẠCH PHỐI HỢP TRIỂN KHAI DỰ ÁN</a:t>
            </a:r>
            <a:endParaRPr lang="en-US" sz="3000" dirty="0">
              <a:solidFill>
                <a:srgbClr val="FFFF00"/>
              </a:solidFill>
              <a:latin typeface="Arial" panose="020B0604020202020204" pitchFamily="34" charset="0"/>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3" name="Shape 1"/>
          <p:cNvSpPr/>
          <p:nvPr/>
        </p:nvSpPr>
        <p:spPr>
          <a:xfrm>
            <a:off x="793790" y="1403033"/>
            <a:ext cx="13042821" cy="3415665"/>
          </a:xfrm>
          <a:prstGeom prst="roundRect">
            <a:avLst>
              <a:gd name="adj" fmla="val 1586"/>
            </a:avLst>
          </a:prstGeom>
          <a:noFill/>
          <a:ln w="7620">
            <a:solidFill>
              <a:srgbClr val="FFFFFF">
                <a:alpha val="24000"/>
              </a:srgbClr>
            </a:solidFill>
            <a:prstDash val="solid"/>
          </a:ln>
        </p:spPr>
      </p:sp>
      <p:sp>
        <p:nvSpPr>
          <p:cNvPr id="4" name="Shape 2"/>
          <p:cNvSpPr/>
          <p:nvPr/>
        </p:nvSpPr>
        <p:spPr>
          <a:xfrm>
            <a:off x="801410" y="1410653"/>
            <a:ext cx="13027581" cy="376476"/>
          </a:xfrm>
          <a:prstGeom prst="rect">
            <a:avLst/>
          </a:prstGeom>
          <a:solidFill>
            <a:srgbClr val="FFFFFF">
              <a:alpha val="4000"/>
            </a:srgbClr>
          </a:solidFill>
          <a:ln/>
        </p:spPr>
      </p:sp>
      <p:sp>
        <p:nvSpPr>
          <p:cNvPr id="5" name="Text 3"/>
          <p:cNvSpPr/>
          <p:nvPr/>
        </p:nvSpPr>
        <p:spPr>
          <a:xfrm>
            <a:off x="930592" y="1495663"/>
            <a:ext cx="2995136" cy="206454"/>
          </a:xfrm>
          <a:prstGeom prst="rect">
            <a:avLst/>
          </a:prstGeom>
          <a:noFill/>
          <a:ln/>
        </p:spPr>
        <p:txBody>
          <a:bodyPr wrap="none" lIns="0" tIns="0" rIns="0" bIns="0" rtlCol="0" anchor="t"/>
          <a:lstStyle/>
          <a:p>
            <a:pPr marL="0" indent="0" algn="l">
              <a:lnSpc>
                <a:spcPts val="1600"/>
              </a:lnSpc>
              <a:buNone/>
            </a:pPr>
            <a:r>
              <a:rPr lang="en-US" b="1" dirty="0">
                <a:solidFill>
                  <a:srgbClr val="FFFF00"/>
                </a:solidFill>
                <a:latin typeface="Arial" panose="020B0604020202020204" pitchFamily="34" charset="0"/>
                <a:ea typeface="Syne" pitchFamily="34" charset="-122"/>
                <a:cs typeface="Arial" panose="020B0604020202020204" pitchFamily="34" charset="0"/>
              </a:rPr>
              <a:t>Các hoạt động</a:t>
            </a:r>
            <a:endParaRPr lang="en-US" dirty="0">
              <a:solidFill>
                <a:srgbClr val="FFFF00"/>
              </a:solidFill>
              <a:latin typeface="Arial" panose="020B0604020202020204" pitchFamily="34" charset="0"/>
              <a:cs typeface="Arial" panose="020B0604020202020204" pitchFamily="34" charset="0"/>
            </a:endParaRPr>
          </a:p>
        </p:txBody>
      </p:sp>
      <p:sp>
        <p:nvSpPr>
          <p:cNvPr id="6" name="Text 4"/>
          <p:cNvSpPr/>
          <p:nvPr/>
        </p:nvSpPr>
        <p:spPr>
          <a:xfrm>
            <a:off x="5334248" y="1495663"/>
            <a:ext cx="2991326" cy="206454"/>
          </a:xfrm>
          <a:prstGeom prst="rect">
            <a:avLst/>
          </a:prstGeom>
          <a:noFill/>
          <a:ln/>
        </p:spPr>
        <p:txBody>
          <a:bodyPr wrap="none" lIns="0" tIns="0" rIns="0" bIns="0" rtlCol="0" anchor="t"/>
          <a:lstStyle/>
          <a:p>
            <a:pPr marL="0" indent="0" algn="l">
              <a:lnSpc>
                <a:spcPts val="1600"/>
              </a:lnSpc>
              <a:buNone/>
            </a:pPr>
            <a:r>
              <a:rPr lang="en-US" b="1" dirty="0">
                <a:solidFill>
                  <a:srgbClr val="FFFF00"/>
                </a:solidFill>
                <a:latin typeface="Arial" panose="020B0604020202020204" pitchFamily="34" charset="0"/>
                <a:ea typeface="Syne" pitchFamily="34" charset="-122"/>
                <a:cs typeface="Arial" panose="020B0604020202020204" pitchFamily="34" charset="0"/>
              </a:rPr>
              <a:t>Kết quả dự kiến</a:t>
            </a:r>
            <a:endParaRPr lang="en-US" dirty="0">
              <a:solidFill>
                <a:srgbClr val="FFFF00"/>
              </a:solidFill>
              <a:latin typeface="Arial" panose="020B0604020202020204" pitchFamily="34" charset="0"/>
              <a:cs typeface="Arial" panose="020B0604020202020204" pitchFamily="34" charset="0"/>
            </a:endParaRPr>
          </a:p>
        </p:txBody>
      </p:sp>
      <p:sp>
        <p:nvSpPr>
          <p:cNvPr id="7" name="Text 5"/>
          <p:cNvSpPr/>
          <p:nvPr/>
        </p:nvSpPr>
        <p:spPr>
          <a:xfrm>
            <a:off x="8891873" y="1495663"/>
            <a:ext cx="2991326" cy="206454"/>
          </a:xfrm>
          <a:prstGeom prst="rect">
            <a:avLst/>
          </a:prstGeom>
          <a:noFill/>
          <a:ln/>
        </p:spPr>
        <p:txBody>
          <a:bodyPr wrap="none" lIns="0" tIns="0" rIns="0" bIns="0" rtlCol="0" anchor="t"/>
          <a:lstStyle/>
          <a:p>
            <a:pPr marL="0" indent="0" algn="l">
              <a:lnSpc>
                <a:spcPts val="1600"/>
              </a:lnSpc>
              <a:buNone/>
            </a:pPr>
            <a:r>
              <a:rPr lang="en-US" b="1" dirty="0">
                <a:solidFill>
                  <a:srgbClr val="FFFF00"/>
                </a:solidFill>
                <a:latin typeface="Arial" panose="020B0604020202020204" pitchFamily="34" charset="0"/>
                <a:ea typeface="Syne" pitchFamily="34" charset="-122"/>
                <a:cs typeface="Arial" panose="020B0604020202020204" pitchFamily="34" charset="0"/>
              </a:rPr>
              <a:t>Thời gian</a:t>
            </a:r>
            <a:endParaRPr lang="en-US" dirty="0">
              <a:solidFill>
                <a:srgbClr val="FFFF00"/>
              </a:solidFill>
              <a:latin typeface="Arial" panose="020B0604020202020204" pitchFamily="34" charset="0"/>
              <a:cs typeface="Arial" panose="020B0604020202020204" pitchFamily="34" charset="0"/>
            </a:endParaRPr>
          </a:p>
        </p:txBody>
      </p:sp>
      <p:sp>
        <p:nvSpPr>
          <p:cNvPr id="8" name="Text 6"/>
          <p:cNvSpPr/>
          <p:nvPr/>
        </p:nvSpPr>
        <p:spPr>
          <a:xfrm>
            <a:off x="10704909" y="1495663"/>
            <a:ext cx="2995136" cy="206454"/>
          </a:xfrm>
          <a:prstGeom prst="rect">
            <a:avLst/>
          </a:prstGeom>
          <a:noFill/>
          <a:ln/>
        </p:spPr>
        <p:txBody>
          <a:bodyPr wrap="none" lIns="0" tIns="0" rIns="0" bIns="0" rtlCol="0" anchor="t"/>
          <a:lstStyle/>
          <a:p>
            <a:pPr marL="0" indent="0" algn="l">
              <a:lnSpc>
                <a:spcPts val="1600"/>
              </a:lnSpc>
              <a:buNone/>
            </a:pPr>
            <a:r>
              <a:rPr lang="en-US" b="1" dirty="0">
                <a:solidFill>
                  <a:srgbClr val="FFFF00"/>
                </a:solidFill>
                <a:latin typeface="Arial" panose="020B0604020202020204" pitchFamily="34" charset="0"/>
                <a:ea typeface="Syne" pitchFamily="34" charset="-122"/>
                <a:cs typeface="Arial" panose="020B0604020202020204" pitchFamily="34" charset="0"/>
              </a:rPr>
              <a:t>Các bên phối hợp</a:t>
            </a:r>
            <a:endParaRPr lang="en-US" dirty="0">
              <a:solidFill>
                <a:srgbClr val="FFFF00"/>
              </a:solidFill>
              <a:latin typeface="Arial" panose="020B0604020202020204" pitchFamily="34" charset="0"/>
              <a:cs typeface="Arial" panose="020B0604020202020204" pitchFamily="34" charset="0"/>
            </a:endParaRPr>
          </a:p>
        </p:txBody>
      </p:sp>
      <p:sp>
        <p:nvSpPr>
          <p:cNvPr id="9" name="Shape 7"/>
          <p:cNvSpPr/>
          <p:nvPr/>
        </p:nvSpPr>
        <p:spPr>
          <a:xfrm>
            <a:off x="801410" y="1787128"/>
            <a:ext cx="13027581" cy="1408748"/>
          </a:xfrm>
          <a:prstGeom prst="rect">
            <a:avLst/>
          </a:prstGeom>
          <a:solidFill>
            <a:srgbClr val="000000">
              <a:alpha val="4000"/>
            </a:srgbClr>
          </a:solidFill>
          <a:ln/>
        </p:spPr>
      </p:sp>
      <p:sp>
        <p:nvSpPr>
          <p:cNvPr id="10" name="Text 8"/>
          <p:cNvSpPr/>
          <p:nvPr/>
        </p:nvSpPr>
        <p:spPr>
          <a:xfrm>
            <a:off x="930592" y="1872139"/>
            <a:ext cx="4103252" cy="1238726"/>
          </a:xfrm>
          <a:prstGeom prst="rect">
            <a:avLst/>
          </a:prstGeom>
          <a:noFill/>
          <a:ln/>
        </p:spPr>
        <p:txBody>
          <a:bodyPr wrap="square" lIns="0" tIns="0" rIns="0" bIns="0" rtlCol="0" anchor="t"/>
          <a:lstStyle/>
          <a:p>
            <a:pPr marL="0" indent="0" algn="l">
              <a:lnSpc>
                <a:spcPts val="1600"/>
              </a:lnSpc>
              <a:buNone/>
            </a:pPr>
            <a:r>
              <a:rPr lang="en-US" sz="1600" dirty="0">
                <a:solidFill>
                  <a:srgbClr val="D7E5D8"/>
                </a:solidFill>
                <a:latin typeface="Arial" panose="020B0604020202020204" pitchFamily="34" charset="0"/>
                <a:ea typeface="Syne" pitchFamily="34" charset="-122"/>
                <a:cs typeface="Arial" panose="020B0604020202020204" pitchFamily="34" charset="0"/>
              </a:rPr>
              <a:t>1.1.4. Tổ chức các cuộc họp kỹ thuật và làm việc giữa Trung tâm CĐS&amp;CNTT và CEGORN về việc đồng bộ hóa văn bản từ hệ thống Quản lý văn bản và Điều hành lên Trang thông tin điện tử và việc nhân rộng mô hình xã Xuân Trạch (cũ) sang hai xã Bố Trạch và Phong Nha</a:t>
            </a:r>
            <a:endParaRPr lang="en-US" sz="1600" dirty="0">
              <a:latin typeface="Arial" panose="020B0604020202020204" pitchFamily="34" charset="0"/>
              <a:cs typeface="Arial" panose="020B0604020202020204" pitchFamily="34" charset="0"/>
            </a:endParaRPr>
          </a:p>
        </p:txBody>
      </p:sp>
      <p:sp>
        <p:nvSpPr>
          <p:cNvPr id="11" name="Text 9"/>
          <p:cNvSpPr/>
          <p:nvPr/>
        </p:nvSpPr>
        <p:spPr>
          <a:xfrm>
            <a:off x="5334247" y="1872139"/>
            <a:ext cx="3292399" cy="531615"/>
          </a:xfrm>
          <a:prstGeom prst="rect">
            <a:avLst/>
          </a:prstGeom>
          <a:noFill/>
          <a:ln/>
        </p:spPr>
        <p:txBody>
          <a:bodyPr wrap="square" lIns="0" tIns="0" rIns="0" bIns="0" rtlCol="0" anchor="t"/>
          <a:lstStyle/>
          <a:p>
            <a:pPr marL="0" indent="0" algn="l">
              <a:lnSpc>
                <a:spcPts val="1600"/>
              </a:lnSpc>
              <a:buNone/>
            </a:pPr>
            <a:r>
              <a:rPr lang="en-US" sz="1600" dirty="0">
                <a:solidFill>
                  <a:srgbClr val="D7E5D8"/>
                </a:solidFill>
                <a:latin typeface="Arial" panose="020B0604020202020204" pitchFamily="34" charset="0"/>
                <a:ea typeface="Syne" pitchFamily="34" charset="-122"/>
                <a:cs typeface="Arial" panose="020B0604020202020204" pitchFamily="34" charset="0"/>
              </a:rPr>
              <a:t>Các cuộc họp được tổ chức để thảo luận, thống nhất và xây dựng phương án triển khai phù hợp</a:t>
            </a:r>
            <a:endParaRPr lang="en-US" sz="1600" dirty="0">
              <a:latin typeface="Arial" panose="020B0604020202020204" pitchFamily="34" charset="0"/>
              <a:cs typeface="Arial" panose="020B0604020202020204" pitchFamily="34" charset="0"/>
            </a:endParaRPr>
          </a:p>
        </p:txBody>
      </p:sp>
      <p:sp>
        <p:nvSpPr>
          <p:cNvPr id="12" name="Text 10"/>
          <p:cNvSpPr/>
          <p:nvPr/>
        </p:nvSpPr>
        <p:spPr>
          <a:xfrm>
            <a:off x="8891873" y="1872139"/>
            <a:ext cx="2991326" cy="206454"/>
          </a:xfrm>
          <a:prstGeom prst="rect">
            <a:avLst/>
          </a:prstGeom>
          <a:noFill/>
          <a:ln/>
        </p:spPr>
        <p:txBody>
          <a:bodyPr wrap="none" lIns="0" tIns="0" rIns="0" bIns="0" rtlCol="0" anchor="t"/>
          <a:lstStyle/>
          <a:p>
            <a:pPr marL="0" indent="0" algn="l">
              <a:lnSpc>
                <a:spcPts val="1600"/>
              </a:lnSpc>
              <a:buNone/>
            </a:pPr>
            <a:r>
              <a:rPr lang="en-US" sz="1600" dirty="0">
                <a:solidFill>
                  <a:srgbClr val="D7E5D8"/>
                </a:solidFill>
                <a:latin typeface="Arial" panose="020B0604020202020204" pitchFamily="34" charset="0"/>
                <a:ea typeface="Syne" pitchFamily="34" charset="-122"/>
                <a:cs typeface="Arial" panose="020B0604020202020204" pitchFamily="34" charset="0"/>
              </a:rPr>
              <a:t>Xuyên suốt dự án</a:t>
            </a:r>
            <a:endParaRPr lang="en-US" sz="1600" dirty="0">
              <a:latin typeface="Arial" panose="020B0604020202020204" pitchFamily="34" charset="0"/>
              <a:cs typeface="Arial" panose="020B0604020202020204" pitchFamily="34" charset="0"/>
            </a:endParaRPr>
          </a:p>
        </p:txBody>
      </p:sp>
      <p:sp>
        <p:nvSpPr>
          <p:cNvPr id="13" name="Text 11"/>
          <p:cNvSpPr/>
          <p:nvPr/>
        </p:nvSpPr>
        <p:spPr>
          <a:xfrm>
            <a:off x="10704909" y="1872139"/>
            <a:ext cx="2995136" cy="206454"/>
          </a:xfrm>
          <a:prstGeom prst="rect">
            <a:avLst/>
          </a:prstGeom>
          <a:noFill/>
          <a:ln/>
        </p:spPr>
        <p:txBody>
          <a:bodyPr wrap="none" lIns="0" tIns="0" rIns="0" bIns="0" rtlCol="0" anchor="t"/>
          <a:lstStyle/>
          <a:p>
            <a:pPr marL="0" indent="0" algn="l">
              <a:lnSpc>
                <a:spcPts val="1600"/>
              </a:lnSpc>
              <a:buNone/>
            </a:pPr>
            <a:r>
              <a:rPr lang="en-US" sz="1600" dirty="0">
                <a:solidFill>
                  <a:srgbClr val="D7E5D8"/>
                </a:solidFill>
                <a:latin typeface="Arial" panose="020B0604020202020204" pitchFamily="34" charset="0"/>
                <a:ea typeface="Syne" pitchFamily="34" charset="-122"/>
                <a:cs typeface="Arial" panose="020B0604020202020204" pitchFamily="34" charset="0"/>
              </a:rPr>
              <a:t>Sở KHCN, Trung tâm </a:t>
            </a:r>
            <a:r>
              <a:rPr lang="en-US" sz="1600" dirty="0" err="1">
                <a:solidFill>
                  <a:srgbClr val="D7E5D8"/>
                </a:solidFill>
                <a:latin typeface="Arial" panose="020B0604020202020204" pitchFamily="34" charset="0"/>
                <a:ea typeface="Syne" pitchFamily="34" charset="-122"/>
                <a:cs typeface="Arial" panose="020B0604020202020204" pitchFamily="34" charset="0"/>
              </a:rPr>
              <a:t>CĐS&amp;CNTT</a:t>
            </a:r>
            <a:r>
              <a:rPr lang="en-US" sz="1600" dirty="0">
                <a:solidFill>
                  <a:srgbClr val="D7E5D8"/>
                </a:solidFill>
                <a:latin typeface="Arial" panose="020B0604020202020204" pitchFamily="34" charset="0"/>
                <a:ea typeface="Syne" pitchFamily="34" charset="-122"/>
                <a:cs typeface="Arial" panose="020B0604020202020204" pitchFamily="34" charset="0"/>
              </a:rPr>
              <a:t>,</a:t>
            </a:r>
          </a:p>
          <a:p>
            <a:pPr marL="0" indent="0" algn="l">
              <a:lnSpc>
                <a:spcPts val="1600"/>
              </a:lnSpc>
              <a:buNone/>
            </a:pPr>
            <a:r>
              <a:rPr lang="en-US" sz="1600" dirty="0">
                <a:solidFill>
                  <a:srgbClr val="D7E5D8"/>
                </a:solidFill>
                <a:latin typeface="Arial" panose="020B0604020202020204" pitchFamily="34" charset="0"/>
                <a:ea typeface="Syne" pitchFamily="34" charset="-122"/>
                <a:cs typeface="Arial" panose="020B0604020202020204" pitchFamily="34" charset="0"/>
              </a:rPr>
              <a:t> </a:t>
            </a:r>
            <a:r>
              <a:rPr lang="en-US" sz="1600" dirty="0" err="1">
                <a:solidFill>
                  <a:srgbClr val="D7E5D8"/>
                </a:solidFill>
                <a:latin typeface="Arial" panose="020B0604020202020204" pitchFamily="34" charset="0"/>
                <a:ea typeface="Syne" pitchFamily="34" charset="-122"/>
                <a:cs typeface="Arial" panose="020B0604020202020204" pitchFamily="34" charset="0"/>
              </a:rPr>
              <a:t>CEGORN</a:t>
            </a:r>
            <a:r>
              <a:rPr lang="en-US" sz="1600" dirty="0">
                <a:solidFill>
                  <a:srgbClr val="D7E5D8"/>
                </a:solidFill>
                <a:latin typeface="Arial" panose="020B0604020202020204" pitchFamily="34" charset="0"/>
                <a:ea typeface="Syne" pitchFamily="34" charset="-122"/>
                <a:cs typeface="Arial" panose="020B0604020202020204" pitchFamily="34" charset="0"/>
              </a:rPr>
              <a:t> phối hợp</a:t>
            </a:r>
            <a:endParaRPr lang="en-US" sz="1600" dirty="0">
              <a:latin typeface="Arial" panose="020B0604020202020204" pitchFamily="34" charset="0"/>
              <a:cs typeface="Arial" panose="020B0604020202020204" pitchFamily="34" charset="0"/>
            </a:endParaRPr>
          </a:p>
        </p:txBody>
      </p:sp>
      <p:sp>
        <p:nvSpPr>
          <p:cNvPr id="14" name="Shape 12"/>
          <p:cNvSpPr/>
          <p:nvPr/>
        </p:nvSpPr>
        <p:spPr>
          <a:xfrm>
            <a:off x="801410" y="3195876"/>
            <a:ext cx="13027581" cy="1615202"/>
          </a:xfrm>
          <a:prstGeom prst="rect">
            <a:avLst/>
          </a:prstGeom>
          <a:solidFill>
            <a:srgbClr val="FFFFFF">
              <a:alpha val="4000"/>
            </a:srgbClr>
          </a:solidFill>
          <a:ln/>
        </p:spPr>
      </p:sp>
      <p:sp>
        <p:nvSpPr>
          <p:cNvPr id="15" name="Text 13"/>
          <p:cNvSpPr/>
          <p:nvPr/>
        </p:nvSpPr>
        <p:spPr>
          <a:xfrm>
            <a:off x="930592" y="3389174"/>
            <a:ext cx="4103252" cy="1937981"/>
          </a:xfrm>
          <a:prstGeom prst="rect">
            <a:avLst/>
          </a:prstGeom>
          <a:noFill/>
          <a:ln/>
        </p:spPr>
        <p:txBody>
          <a:bodyPr wrap="square" lIns="0" tIns="0" rIns="0" bIns="0" rtlCol="0" anchor="t"/>
          <a:lstStyle/>
          <a:p>
            <a:pPr marL="0" indent="0" algn="l">
              <a:lnSpc>
                <a:spcPts val="1600"/>
              </a:lnSpc>
              <a:buNone/>
            </a:pPr>
            <a:r>
              <a:rPr lang="en-US" sz="1600" dirty="0">
                <a:solidFill>
                  <a:srgbClr val="D7E5D8"/>
                </a:solidFill>
                <a:latin typeface="Arial" panose="020B0604020202020204" pitchFamily="34" charset="0"/>
                <a:ea typeface="Syne" pitchFamily="34" charset="-122"/>
                <a:cs typeface="Arial" panose="020B0604020202020204" pitchFamily="34" charset="0"/>
              </a:rPr>
              <a:t>1.1.5. Tổ chức các cuộc làm việc kỹ thuật giữa Trung tâm CĐS&amp;CNTT và các Sở, Ban ngành liên quan trong việc xây dựng chuyên mục Tiếp cận thông tin và đồng bộ hóa văn bản từ hệ thống Quản lý văn bản và Điều hành (QLVB&amp;ĐH) lên Trang thông tin điện tử theo Luật Tiếp cận thông tin và theo Nghị định số 42/2022/NĐ-CP.</a:t>
            </a:r>
            <a:endParaRPr lang="en-US" sz="1600" dirty="0">
              <a:latin typeface="Arial" panose="020B0604020202020204" pitchFamily="34" charset="0"/>
              <a:cs typeface="Arial" panose="020B0604020202020204" pitchFamily="34" charset="0"/>
            </a:endParaRPr>
          </a:p>
        </p:txBody>
      </p:sp>
      <p:sp>
        <p:nvSpPr>
          <p:cNvPr id="16" name="Text 14"/>
          <p:cNvSpPr/>
          <p:nvPr/>
        </p:nvSpPr>
        <p:spPr>
          <a:xfrm>
            <a:off x="5334248" y="3280886"/>
            <a:ext cx="3388650" cy="1238726"/>
          </a:xfrm>
          <a:prstGeom prst="rect">
            <a:avLst/>
          </a:prstGeom>
          <a:noFill/>
          <a:ln/>
        </p:spPr>
        <p:txBody>
          <a:bodyPr wrap="square" lIns="0" tIns="0" rIns="0" bIns="0" rtlCol="0" anchor="t"/>
          <a:lstStyle/>
          <a:p>
            <a:pPr marL="0" indent="0" algn="l">
              <a:lnSpc>
                <a:spcPts val="1600"/>
              </a:lnSpc>
              <a:buNone/>
            </a:pPr>
            <a:r>
              <a:rPr lang="en-US" sz="1600" dirty="0">
                <a:solidFill>
                  <a:srgbClr val="D7E5D8"/>
                </a:solidFill>
                <a:latin typeface="Arial" panose="020B0604020202020204" pitchFamily="34" charset="0"/>
                <a:ea typeface="Syne" pitchFamily="34" charset="-122"/>
                <a:cs typeface="Arial" panose="020B0604020202020204" pitchFamily="34" charset="0"/>
              </a:rPr>
              <a:t>Thống nhất phương án thiết kế, nội dung của chuyên mục tiếp cận thông tin trên trang thông tin điện tử của các đơn vị, từ đó được nâng cao năng lực về thực thi Luật Tiếp cận thông tin, Nghị định 42/2022/NĐ-CP và Nghị định 13/2023/NĐ-CP về an toàn dữ liệu.</a:t>
            </a:r>
            <a:endParaRPr lang="en-US" sz="1600" dirty="0">
              <a:latin typeface="Arial" panose="020B0604020202020204" pitchFamily="34" charset="0"/>
              <a:cs typeface="Arial" panose="020B0604020202020204" pitchFamily="34" charset="0"/>
            </a:endParaRPr>
          </a:p>
        </p:txBody>
      </p:sp>
      <p:sp>
        <p:nvSpPr>
          <p:cNvPr id="17" name="Text 15"/>
          <p:cNvSpPr/>
          <p:nvPr/>
        </p:nvSpPr>
        <p:spPr>
          <a:xfrm>
            <a:off x="8891873" y="3280886"/>
            <a:ext cx="2991326" cy="206454"/>
          </a:xfrm>
          <a:prstGeom prst="rect">
            <a:avLst/>
          </a:prstGeom>
          <a:noFill/>
          <a:ln/>
        </p:spPr>
        <p:txBody>
          <a:bodyPr wrap="none" lIns="0" tIns="0" rIns="0" bIns="0" rtlCol="0" anchor="t"/>
          <a:lstStyle/>
          <a:p>
            <a:pPr marL="0" indent="0" algn="l">
              <a:lnSpc>
                <a:spcPts val="1600"/>
              </a:lnSpc>
              <a:buNone/>
            </a:pPr>
            <a:r>
              <a:rPr lang="en-US" sz="1600" dirty="0">
                <a:solidFill>
                  <a:srgbClr val="D7E5D8"/>
                </a:solidFill>
                <a:latin typeface="Arial" panose="020B0604020202020204" pitchFamily="34" charset="0"/>
                <a:ea typeface="Syne" pitchFamily="34" charset="-122"/>
                <a:cs typeface="Arial" panose="020B0604020202020204" pitchFamily="34" charset="0"/>
              </a:rPr>
              <a:t>T3-T10/2025</a:t>
            </a:r>
            <a:endParaRPr lang="en-US" sz="1600" dirty="0">
              <a:latin typeface="Arial" panose="020B0604020202020204" pitchFamily="34" charset="0"/>
              <a:cs typeface="Arial" panose="020B0604020202020204" pitchFamily="34" charset="0"/>
            </a:endParaRPr>
          </a:p>
        </p:txBody>
      </p:sp>
      <p:sp>
        <p:nvSpPr>
          <p:cNvPr id="18" name="Text 16"/>
          <p:cNvSpPr/>
          <p:nvPr/>
        </p:nvSpPr>
        <p:spPr>
          <a:xfrm>
            <a:off x="10704909" y="3280886"/>
            <a:ext cx="2995136" cy="619363"/>
          </a:xfrm>
          <a:prstGeom prst="rect">
            <a:avLst/>
          </a:prstGeom>
          <a:noFill/>
          <a:ln/>
        </p:spPr>
        <p:txBody>
          <a:bodyPr wrap="square" lIns="0" tIns="0" rIns="0" bIns="0" rtlCol="0" anchor="t"/>
          <a:lstStyle/>
          <a:p>
            <a:pPr marL="0" indent="0" algn="l">
              <a:lnSpc>
                <a:spcPts val="1600"/>
              </a:lnSpc>
              <a:buNone/>
            </a:pPr>
            <a:r>
              <a:rPr lang="en-US" sz="1600" dirty="0">
                <a:solidFill>
                  <a:srgbClr val="D7E5D8"/>
                </a:solidFill>
                <a:latin typeface="Arial" panose="020B0604020202020204" pitchFamily="34" charset="0"/>
                <a:ea typeface="Syne" pitchFamily="34" charset="-122"/>
                <a:cs typeface="Arial" panose="020B0604020202020204" pitchFamily="34" charset="0"/>
              </a:rPr>
              <a:t>Các Sở, đơn vị: Sở Tư pháp, Sở KHCN, Sở NNMT, Trung tâm điều hành thông tin và UBND xã Bố Trạch và Phong Nha.</a:t>
            </a:r>
            <a:endParaRPr lang="en-US" sz="1600" dirty="0">
              <a:latin typeface="Arial" panose="020B0604020202020204" pitchFamily="34" charset="0"/>
              <a:cs typeface="Arial" panose="020B0604020202020204" pitchFamily="34" charset="0"/>
            </a:endParaRPr>
          </a:p>
        </p:txBody>
      </p:sp>
      <p:pic>
        <p:nvPicPr>
          <p:cNvPr id="19" name="Image 0" descr="preencoded.png"/>
          <p:cNvPicPr>
            <a:picLocks noChangeAspect="1"/>
          </p:cNvPicPr>
          <p:nvPr/>
        </p:nvPicPr>
        <p:blipFill>
          <a:blip r:embed="rId3"/>
          <a:stretch>
            <a:fillRect/>
          </a:stretch>
        </p:blipFill>
        <p:spPr>
          <a:xfrm>
            <a:off x="793790" y="5348728"/>
            <a:ext cx="2755940" cy="1703189"/>
          </a:xfrm>
          <a:prstGeom prst="rect">
            <a:avLst/>
          </a:prstGeom>
        </p:spPr>
      </p:pic>
      <p:sp>
        <p:nvSpPr>
          <p:cNvPr id="20" name="Text 17"/>
          <p:cNvSpPr/>
          <p:nvPr/>
        </p:nvSpPr>
        <p:spPr>
          <a:xfrm>
            <a:off x="793790" y="7180861"/>
            <a:ext cx="2153245" cy="201454"/>
          </a:xfrm>
          <a:prstGeom prst="rect">
            <a:avLst/>
          </a:prstGeom>
          <a:noFill/>
          <a:ln/>
        </p:spPr>
        <p:txBody>
          <a:bodyPr wrap="none" lIns="0" tIns="0" rIns="0" bIns="0" rtlCol="0" anchor="t"/>
          <a:lstStyle/>
          <a:p>
            <a:pPr marL="0" indent="0" algn="l">
              <a:lnSpc>
                <a:spcPts val="1550"/>
              </a:lnSpc>
              <a:buNone/>
            </a:pPr>
            <a:r>
              <a:rPr lang="en-US" sz="1600" b="1" dirty="0">
                <a:solidFill>
                  <a:srgbClr val="D7E5D8"/>
                </a:solidFill>
                <a:latin typeface="Arial" panose="020B0604020202020204" pitchFamily="34" charset="0"/>
                <a:ea typeface="Syne Extra Bold" pitchFamily="34" charset="-122"/>
                <a:cs typeface="Arial" panose="020B0604020202020204" pitchFamily="34" charset="0"/>
              </a:rPr>
              <a:t>Thảo luận kỹ thuật</a:t>
            </a:r>
            <a:endParaRPr lang="en-US" sz="1600" dirty="0">
              <a:latin typeface="Arial" panose="020B0604020202020204" pitchFamily="34" charset="0"/>
              <a:cs typeface="Arial" panose="020B0604020202020204" pitchFamily="34" charset="0"/>
            </a:endParaRPr>
          </a:p>
        </p:txBody>
      </p:sp>
      <p:sp>
        <p:nvSpPr>
          <p:cNvPr id="21" name="Text 18"/>
          <p:cNvSpPr/>
          <p:nvPr/>
        </p:nvSpPr>
        <p:spPr>
          <a:xfrm>
            <a:off x="793790" y="7459706"/>
            <a:ext cx="4240054" cy="412909"/>
          </a:xfrm>
          <a:prstGeom prst="rect">
            <a:avLst/>
          </a:prstGeom>
          <a:noFill/>
          <a:ln/>
        </p:spPr>
        <p:txBody>
          <a:bodyPr wrap="square" lIns="0" tIns="0" rIns="0" bIns="0" rtlCol="0" anchor="t"/>
          <a:lstStyle/>
          <a:p>
            <a:pPr marL="0" indent="0" algn="l">
              <a:lnSpc>
                <a:spcPts val="1600"/>
              </a:lnSpc>
              <a:buNone/>
            </a:pPr>
            <a:r>
              <a:rPr lang="en-US" sz="1600" dirty="0">
                <a:solidFill>
                  <a:srgbClr val="D7E5D8"/>
                </a:solidFill>
                <a:latin typeface="Arial" panose="020B0604020202020204" pitchFamily="34" charset="0"/>
                <a:ea typeface="Syne" pitchFamily="34" charset="-122"/>
                <a:cs typeface="Arial" panose="020B0604020202020204" pitchFamily="34" charset="0"/>
              </a:rPr>
              <a:t>Các cuộc họp kỹ thuật tập trung vào đồng bộ hóa văn bản, thiết kế chuyên mục và tuân thủ quy định pháp luật.</a:t>
            </a:r>
            <a:endParaRPr lang="en-US" sz="1600" dirty="0">
              <a:latin typeface="Arial" panose="020B0604020202020204" pitchFamily="34" charset="0"/>
              <a:cs typeface="Arial" panose="020B0604020202020204" pitchFamily="34" charset="0"/>
            </a:endParaRPr>
          </a:p>
        </p:txBody>
      </p:sp>
      <p:pic>
        <p:nvPicPr>
          <p:cNvPr id="22" name="Image 1" descr="preencoded.png"/>
          <p:cNvPicPr>
            <a:picLocks noChangeAspect="1"/>
          </p:cNvPicPr>
          <p:nvPr/>
        </p:nvPicPr>
        <p:blipFill>
          <a:blip r:embed="rId4"/>
          <a:stretch>
            <a:fillRect/>
          </a:stretch>
        </p:blipFill>
        <p:spPr>
          <a:xfrm>
            <a:off x="5195054" y="5348728"/>
            <a:ext cx="2756059" cy="1703308"/>
          </a:xfrm>
          <a:prstGeom prst="rect">
            <a:avLst/>
          </a:prstGeom>
        </p:spPr>
      </p:pic>
      <p:sp>
        <p:nvSpPr>
          <p:cNvPr id="23" name="Text 19"/>
          <p:cNvSpPr/>
          <p:nvPr/>
        </p:nvSpPr>
        <p:spPr>
          <a:xfrm>
            <a:off x="5195054" y="7180980"/>
            <a:ext cx="2334697" cy="201454"/>
          </a:xfrm>
          <a:prstGeom prst="rect">
            <a:avLst/>
          </a:prstGeom>
          <a:noFill/>
          <a:ln/>
        </p:spPr>
        <p:txBody>
          <a:bodyPr wrap="none" lIns="0" tIns="0" rIns="0" bIns="0" rtlCol="0" anchor="t"/>
          <a:lstStyle/>
          <a:p>
            <a:pPr marL="0" indent="0" algn="l">
              <a:lnSpc>
                <a:spcPts val="1550"/>
              </a:lnSpc>
              <a:buNone/>
            </a:pPr>
            <a:r>
              <a:rPr lang="en-US" sz="1600" b="1" dirty="0">
                <a:solidFill>
                  <a:srgbClr val="D7E5D8"/>
                </a:solidFill>
                <a:latin typeface="Arial" panose="020B0604020202020204" pitchFamily="34" charset="0"/>
                <a:ea typeface="Syne Extra Bold" pitchFamily="34" charset="-122"/>
                <a:cs typeface="Arial" panose="020B0604020202020204" pitchFamily="34" charset="0"/>
              </a:rPr>
              <a:t>Nhân rộng mô hình</a:t>
            </a:r>
            <a:endParaRPr lang="en-US" sz="1600" dirty="0">
              <a:latin typeface="Arial" panose="020B0604020202020204" pitchFamily="34" charset="0"/>
              <a:cs typeface="Arial" panose="020B0604020202020204" pitchFamily="34" charset="0"/>
            </a:endParaRPr>
          </a:p>
        </p:txBody>
      </p:sp>
      <p:sp>
        <p:nvSpPr>
          <p:cNvPr id="24" name="Text 20"/>
          <p:cNvSpPr/>
          <p:nvPr/>
        </p:nvSpPr>
        <p:spPr>
          <a:xfrm>
            <a:off x="5195054" y="7459825"/>
            <a:ext cx="4240173" cy="412909"/>
          </a:xfrm>
          <a:prstGeom prst="rect">
            <a:avLst/>
          </a:prstGeom>
          <a:noFill/>
          <a:ln/>
        </p:spPr>
        <p:txBody>
          <a:bodyPr wrap="square" lIns="0" tIns="0" rIns="0" bIns="0" rtlCol="0" anchor="t"/>
          <a:lstStyle/>
          <a:p>
            <a:pPr marL="0" indent="0" algn="l">
              <a:lnSpc>
                <a:spcPts val="1600"/>
              </a:lnSpc>
              <a:buNone/>
            </a:pPr>
            <a:r>
              <a:rPr lang="en-US" sz="1600" dirty="0">
                <a:solidFill>
                  <a:srgbClr val="D7E5D8"/>
                </a:solidFill>
                <a:latin typeface="Arial" panose="020B0604020202020204" pitchFamily="34" charset="0"/>
                <a:ea typeface="Syne" pitchFamily="34" charset="-122"/>
                <a:cs typeface="Arial" panose="020B0604020202020204" pitchFamily="34" charset="0"/>
              </a:rPr>
              <a:t>Kinh nghiệm từ mô hình xã Xuân Trạch sẽ được nhân rộng và điều chỉnh phù hợp tại hai xã Bố Trạch và Phong Nha.</a:t>
            </a:r>
            <a:endParaRPr lang="en-US" sz="1600" dirty="0">
              <a:latin typeface="Arial" panose="020B0604020202020204" pitchFamily="34" charset="0"/>
              <a:cs typeface="Arial" panose="020B0604020202020204" pitchFamily="34" charset="0"/>
            </a:endParaRPr>
          </a:p>
        </p:txBody>
      </p:sp>
      <p:pic>
        <p:nvPicPr>
          <p:cNvPr id="25" name="Image 2" descr="preencoded.png"/>
          <p:cNvPicPr>
            <a:picLocks noChangeAspect="1"/>
          </p:cNvPicPr>
          <p:nvPr/>
        </p:nvPicPr>
        <p:blipFill>
          <a:blip r:embed="rId5"/>
          <a:stretch>
            <a:fillRect/>
          </a:stretch>
        </p:blipFill>
        <p:spPr>
          <a:xfrm>
            <a:off x="9596438" y="5348728"/>
            <a:ext cx="2756059" cy="1703308"/>
          </a:xfrm>
          <a:prstGeom prst="rect">
            <a:avLst/>
          </a:prstGeom>
        </p:spPr>
      </p:pic>
      <p:sp>
        <p:nvSpPr>
          <p:cNvPr id="26" name="Text 21"/>
          <p:cNvSpPr/>
          <p:nvPr/>
        </p:nvSpPr>
        <p:spPr>
          <a:xfrm>
            <a:off x="9596438" y="7180980"/>
            <a:ext cx="2333506" cy="201454"/>
          </a:xfrm>
          <a:prstGeom prst="rect">
            <a:avLst/>
          </a:prstGeom>
          <a:noFill/>
          <a:ln/>
        </p:spPr>
        <p:txBody>
          <a:bodyPr wrap="none" lIns="0" tIns="0" rIns="0" bIns="0" rtlCol="0" anchor="t"/>
          <a:lstStyle/>
          <a:p>
            <a:pPr marL="0" indent="0" algn="l">
              <a:lnSpc>
                <a:spcPts val="1550"/>
              </a:lnSpc>
              <a:buNone/>
            </a:pPr>
            <a:r>
              <a:rPr lang="en-US" sz="1600" b="1" dirty="0">
                <a:solidFill>
                  <a:srgbClr val="D7E5D8"/>
                </a:solidFill>
                <a:latin typeface="Arial" panose="020B0604020202020204" pitchFamily="34" charset="0"/>
                <a:ea typeface="Syne Extra Bold" pitchFamily="34" charset="-122"/>
                <a:cs typeface="Arial" panose="020B0604020202020204" pitchFamily="34" charset="0"/>
              </a:rPr>
              <a:t>Nâng cao năng lực</a:t>
            </a:r>
            <a:endParaRPr lang="en-US" sz="1600" dirty="0">
              <a:latin typeface="Arial" panose="020B0604020202020204" pitchFamily="34" charset="0"/>
              <a:cs typeface="Arial" panose="020B0604020202020204" pitchFamily="34" charset="0"/>
            </a:endParaRPr>
          </a:p>
        </p:txBody>
      </p:sp>
      <p:sp>
        <p:nvSpPr>
          <p:cNvPr id="27" name="Text 22"/>
          <p:cNvSpPr/>
          <p:nvPr/>
        </p:nvSpPr>
        <p:spPr>
          <a:xfrm>
            <a:off x="9596438" y="7459825"/>
            <a:ext cx="4240173" cy="412909"/>
          </a:xfrm>
          <a:prstGeom prst="rect">
            <a:avLst/>
          </a:prstGeom>
          <a:noFill/>
          <a:ln/>
        </p:spPr>
        <p:txBody>
          <a:bodyPr wrap="square" lIns="0" tIns="0" rIns="0" bIns="0" rtlCol="0" anchor="t"/>
          <a:lstStyle/>
          <a:p>
            <a:pPr marL="0" indent="0" algn="l">
              <a:lnSpc>
                <a:spcPts val="1600"/>
              </a:lnSpc>
              <a:buNone/>
            </a:pPr>
            <a:r>
              <a:rPr lang="en-US" sz="1600" dirty="0">
                <a:solidFill>
                  <a:srgbClr val="D7E5D8"/>
                </a:solidFill>
                <a:latin typeface="Arial" panose="020B0604020202020204" pitchFamily="34" charset="0"/>
                <a:ea typeface="Syne" pitchFamily="34" charset="-122"/>
                <a:cs typeface="Arial" panose="020B0604020202020204" pitchFamily="34" charset="0"/>
              </a:rPr>
              <a:t>Nâng cao năng lực cán bộ địa phương để duy trì và phát triển hệ thống sau khi dự án kết thúc.</a:t>
            </a:r>
            <a:endParaRPr lang="en-US" sz="1600" dirty="0">
              <a:latin typeface="Arial" panose="020B0604020202020204" pitchFamily="34" charset="0"/>
              <a:cs typeface="Arial" panose="020B0604020202020204" pitchFamily="34" charset="0"/>
            </a:endParaRPr>
          </a:p>
        </p:txBody>
      </p:sp>
      <p:sp>
        <p:nvSpPr>
          <p:cNvPr id="28" name="Text 0">
            <a:extLst>
              <a:ext uri="{FF2B5EF4-FFF2-40B4-BE49-F238E27FC236}">
                <a16:creationId xmlns:a16="http://schemas.microsoft.com/office/drawing/2014/main" id="{DFE2D135-2BEA-4A52-6A8A-AA5AF08DE789}"/>
              </a:ext>
            </a:extLst>
          </p:cNvPr>
          <p:cNvSpPr/>
          <p:nvPr/>
        </p:nvSpPr>
        <p:spPr>
          <a:xfrm>
            <a:off x="793790" y="589002"/>
            <a:ext cx="7856915" cy="496133"/>
          </a:xfrm>
          <a:prstGeom prst="rect">
            <a:avLst/>
          </a:prstGeom>
          <a:noFill/>
          <a:ln/>
        </p:spPr>
        <p:txBody>
          <a:bodyPr wrap="none" lIns="0" tIns="0" rIns="0" bIns="0" rtlCol="0" anchor="t"/>
          <a:lstStyle/>
          <a:p>
            <a:pPr marL="0" indent="0" algn="l">
              <a:lnSpc>
                <a:spcPts val="3900"/>
              </a:lnSpc>
              <a:buNone/>
            </a:pPr>
            <a:r>
              <a:rPr lang="en-US" sz="3000" b="1">
                <a:solidFill>
                  <a:srgbClr val="FFFF00"/>
                </a:solidFill>
                <a:latin typeface="Arial" panose="020B0604020202020204" pitchFamily="34" charset="0"/>
                <a:ea typeface="Syne Extra Bold" pitchFamily="34" charset="-122"/>
                <a:cs typeface="Arial" panose="020B0604020202020204" pitchFamily="34" charset="0"/>
              </a:rPr>
              <a:t>KẾ HOẠCH PHỐI HỢP TRIỂN KHAI DỰ ÁN</a:t>
            </a:r>
            <a:endParaRPr lang="en-US" sz="3000" dirty="0">
              <a:solidFill>
                <a:srgbClr val="FFFF00"/>
              </a:solidFill>
              <a:latin typeface="Arial" panose="020B0604020202020204" pitchFamily="34" charset="0"/>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3" name="Image 0" descr="preencoded.png"/>
          <p:cNvPicPr>
            <a:picLocks noChangeAspect="1"/>
          </p:cNvPicPr>
          <p:nvPr/>
        </p:nvPicPr>
        <p:blipFill>
          <a:blip r:embed="rId3"/>
          <a:stretch>
            <a:fillRect/>
          </a:stretch>
        </p:blipFill>
        <p:spPr>
          <a:xfrm>
            <a:off x="793790" y="1549241"/>
            <a:ext cx="5453420" cy="3370421"/>
          </a:xfrm>
          <a:prstGeom prst="rect">
            <a:avLst/>
          </a:prstGeom>
        </p:spPr>
      </p:pic>
      <p:sp>
        <p:nvSpPr>
          <p:cNvPr id="4" name="Text 1"/>
          <p:cNvSpPr/>
          <p:nvPr/>
        </p:nvSpPr>
        <p:spPr>
          <a:xfrm>
            <a:off x="793790" y="5088255"/>
            <a:ext cx="6041469" cy="263485"/>
          </a:xfrm>
          <a:prstGeom prst="rect">
            <a:avLst/>
          </a:prstGeom>
          <a:noFill/>
          <a:ln/>
        </p:spPr>
        <p:txBody>
          <a:bodyPr wrap="none" lIns="0" tIns="0" rIns="0" bIns="0" rtlCol="0" anchor="t"/>
          <a:lstStyle/>
          <a:p>
            <a:pPr marL="0" indent="0" algn="l">
              <a:lnSpc>
                <a:spcPts val="2050"/>
              </a:lnSpc>
              <a:buNone/>
            </a:pPr>
            <a:r>
              <a:rPr lang="en-US" b="1" dirty="0">
                <a:solidFill>
                  <a:srgbClr val="FFFF00"/>
                </a:solidFill>
                <a:latin typeface="Arial" panose="020B0604020202020204" pitchFamily="34" charset="0"/>
                <a:ea typeface="Syne Extra Bold" pitchFamily="34" charset="-122"/>
                <a:cs typeface="Arial" panose="020B0604020202020204" pitchFamily="34" charset="0"/>
              </a:rPr>
              <a:t>Hỗ trợ Kỹ thuật Đồng bộ hóa Thông tin</a:t>
            </a:r>
            <a:endParaRPr lang="en-US" dirty="0">
              <a:solidFill>
                <a:srgbClr val="FFFF00"/>
              </a:solidFill>
              <a:latin typeface="Arial" panose="020B0604020202020204" pitchFamily="34" charset="0"/>
              <a:cs typeface="Arial" panose="020B0604020202020204" pitchFamily="34" charset="0"/>
            </a:endParaRPr>
          </a:p>
        </p:txBody>
      </p:sp>
      <p:sp>
        <p:nvSpPr>
          <p:cNvPr id="5" name="Text 2"/>
          <p:cNvSpPr/>
          <p:nvPr/>
        </p:nvSpPr>
        <p:spPr>
          <a:xfrm>
            <a:off x="793790" y="5452943"/>
            <a:ext cx="6415921" cy="1079659"/>
          </a:xfrm>
          <a:prstGeom prst="rect">
            <a:avLst/>
          </a:prstGeom>
          <a:noFill/>
          <a:ln/>
        </p:spPr>
        <p:txBody>
          <a:bodyPr wrap="square" lIns="0" tIns="0" rIns="0" bIns="0" rtlCol="0" anchor="t"/>
          <a:lstStyle/>
          <a:p>
            <a:pPr marL="0" indent="0" algn="l">
              <a:lnSpc>
                <a:spcPts val="2100"/>
              </a:lnSpc>
              <a:buNone/>
            </a:pPr>
            <a:r>
              <a:rPr lang="en-US" dirty="0">
                <a:solidFill>
                  <a:srgbClr val="D7E5D8"/>
                </a:solidFill>
                <a:latin typeface="Arial" panose="020B0604020202020204" pitchFamily="34" charset="0"/>
                <a:ea typeface="Syne" pitchFamily="34" charset="-122"/>
                <a:cs typeface="Arial" panose="020B0604020202020204" pitchFamily="34" charset="0"/>
              </a:rPr>
              <a:t>Hỗ trợ kỹ thuật đồng bộ hóa thông tin trên Trang thông tin điện tử các cấp (Sở, ban, ngành, đơn vị cấp xã) đảm bảo tuân thủ Luật Tiếp cận thông tin và các Nghị định liên quan về Bảo vệ dữ liệu cá nhân. Kết quả là Trang thông tin điện tử cấp xã và cấp tỉnh được cải thiện, giúp người dân tiếp cận thông tin thuận tiện hơn.</a:t>
            </a:r>
            <a:endParaRPr lang="en-US" dirty="0">
              <a:latin typeface="Arial" panose="020B0604020202020204" pitchFamily="34" charset="0"/>
              <a:cs typeface="Arial" panose="020B0604020202020204" pitchFamily="34" charset="0"/>
            </a:endParaRPr>
          </a:p>
        </p:txBody>
      </p:sp>
      <p:sp>
        <p:nvSpPr>
          <p:cNvPr id="6" name="Text 3"/>
          <p:cNvSpPr/>
          <p:nvPr/>
        </p:nvSpPr>
        <p:spPr>
          <a:xfrm>
            <a:off x="793790" y="7274837"/>
            <a:ext cx="6415921" cy="269915"/>
          </a:xfrm>
          <a:prstGeom prst="rect">
            <a:avLst/>
          </a:prstGeom>
          <a:noFill/>
          <a:ln/>
        </p:spPr>
        <p:txBody>
          <a:bodyPr wrap="none" lIns="0" tIns="0" rIns="0" bIns="0" rtlCol="0" anchor="t"/>
          <a:lstStyle/>
          <a:p>
            <a:pPr marL="0" indent="0" algn="l">
              <a:lnSpc>
                <a:spcPts val="2100"/>
              </a:lnSpc>
              <a:buNone/>
            </a:pPr>
            <a:r>
              <a:rPr lang="en-US" b="1" dirty="0">
                <a:solidFill>
                  <a:srgbClr val="D7E5D8"/>
                </a:solidFill>
                <a:latin typeface="Arial" panose="020B0604020202020204" pitchFamily="34" charset="0"/>
                <a:ea typeface="Syne" pitchFamily="34" charset="-122"/>
                <a:cs typeface="Arial" panose="020B0604020202020204" pitchFamily="34" charset="0"/>
              </a:rPr>
              <a:t>Thời gian:</a:t>
            </a:r>
            <a:r>
              <a:rPr lang="en-US" dirty="0">
                <a:solidFill>
                  <a:srgbClr val="D7E5D8"/>
                </a:solidFill>
                <a:latin typeface="Arial" panose="020B0604020202020204" pitchFamily="34" charset="0"/>
                <a:ea typeface="Syne" pitchFamily="34" charset="-122"/>
                <a:cs typeface="Arial" panose="020B0604020202020204" pitchFamily="34" charset="0"/>
              </a:rPr>
              <a:t> T6-T11/2025</a:t>
            </a:r>
            <a:endParaRPr lang="en-US" dirty="0">
              <a:latin typeface="Arial" panose="020B0604020202020204" pitchFamily="34" charset="0"/>
              <a:cs typeface="Arial" panose="020B0604020202020204" pitchFamily="34" charset="0"/>
            </a:endParaRPr>
          </a:p>
        </p:txBody>
      </p:sp>
      <p:sp>
        <p:nvSpPr>
          <p:cNvPr id="7" name="Text 4"/>
          <p:cNvSpPr/>
          <p:nvPr/>
        </p:nvSpPr>
        <p:spPr>
          <a:xfrm>
            <a:off x="793790" y="7671879"/>
            <a:ext cx="6415921" cy="539829"/>
          </a:xfrm>
          <a:prstGeom prst="rect">
            <a:avLst/>
          </a:prstGeom>
          <a:noFill/>
          <a:ln/>
        </p:spPr>
        <p:txBody>
          <a:bodyPr wrap="square" lIns="0" tIns="0" rIns="0" bIns="0" rtlCol="0" anchor="t"/>
          <a:lstStyle/>
          <a:p>
            <a:pPr marL="0" indent="0" algn="l">
              <a:lnSpc>
                <a:spcPts val="2100"/>
              </a:lnSpc>
              <a:buNone/>
            </a:pPr>
            <a:r>
              <a:rPr lang="en-US" b="1" dirty="0">
                <a:solidFill>
                  <a:srgbClr val="D7E5D8"/>
                </a:solidFill>
                <a:latin typeface="Arial" panose="020B0604020202020204" pitchFamily="34" charset="0"/>
                <a:ea typeface="Syne" pitchFamily="34" charset="-122"/>
                <a:cs typeface="Arial" panose="020B0604020202020204" pitchFamily="34" charset="0"/>
              </a:rPr>
              <a:t>Phối hợp:</a:t>
            </a:r>
            <a:r>
              <a:rPr lang="en-US" dirty="0">
                <a:solidFill>
                  <a:srgbClr val="D7E5D8"/>
                </a:solidFill>
                <a:latin typeface="Arial" panose="020B0604020202020204" pitchFamily="34" charset="0"/>
                <a:ea typeface="Syne" pitchFamily="34" charset="-122"/>
                <a:cs typeface="Arial" panose="020B0604020202020204" pitchFamily="34" charset="0"/>
              </a:rPr>
              <a:t> Sở KHCN, Sở VHTT&amp;DL, Trung tâm điều hành thông tin, Trung tâm CĐS&amp;CNTT, CEGORN</a:t>
            </a:r>
            <a:endParaRPr lang="en-US" dirty="0">
              <a:latin typeface="Arial" panose="020B0604020202020204" pitchFamily="34" charset="0"/>
              <a:cs typeface="Arial" panose="020B0604020202020204" pitchFamily="34" charset="0"/>
            </a:endParaRPr>
          </a:p>
        </p:txBody>
      </p:sp>
      <p:pic>
        <p:nvPicPr>
          <p:cNvPr id="8" name="Image 1" descr="preencoded.png"/>
          <p:cNvPicPr>
            <a:picLocks noChangeAspect="1"/>
          </p:cNvPicPr>
          <p:nvPr/>
        </p:nvPicPr>
        <p:blipFill>
          <a:blip r:embed="rId4"/>
          <a:stretch>
            <a:fillRect/>
          </a:stretch>
        </p:blipFill>
        <p:spPr>
          <a:xfrm>
            <a:off x="7420570" y="1549241"/>
            <a:ext cx="5453539" cy="3370540"/>
          </a:xfrm>
          <a:prstGeom prst="rect">
            <a:avLst/>
          </a:prstGeom>
        </p:spPr>
      </p:pic>
      <p:sp>
        <p:nvSpPr>
          <p:cNvPr id="9" name="Text 5"/>
          <p:cNvSpPr/>
          <p:nvPr/>
        </p:nvSpPr>
        <p:spPr>
          <a:xfrm>
            <a:off x="7420570" y="5088374"/>
            <a:ext cx="6229707" cy="263485"/>
          </a:xfrm>
          <a:prstGeom prst="rect">
            <a:avLst/>
          </a:prstGeom>
          <a:noFill/>
          <a:ln/>
        </p:spPr>
        <p:txBody>
          <a:bodyPr wrap="none" lIns="0" tIns="0" rIns="0" bIns="0" rtlCol="0" anchor="t"/>
          <a:lstStyle/>
          <a:p>
            <a:pPr marL="0" indent="0" algn="l">
              <a:lnSpc>
                <a:spcPts val="2050"/>
              </a:lnSpc>
              <a:buNone/>
            </a:pPr>
            <a:r>
              <a:rPr lang="en-US" b="1" dirty="0">
                <a:solidFill>
                  <a:srgbClr val="FFFF00"/>
                </a:solidFill>
                <a:latin typeface="Arial" panose="020B0604020202020204" pitchFamily="34" charset="0"/>
                <a:ea typeface="Syne Extra Bold" pitchFamily="34" charset="-122"/>
                <a:cs typeface="Arial" panose="020B0604020202020204" pitchFamily="34" charset="0"/>
              </a:rPr>
              <a:t>Phát triển Phần mềm Đồng bộ Văn bản</a:t>
            </a:r>
            <a:endParaRPr lang="en-US" dirty="0">
              <a:solidFill>
                <a:srgbClr val="FFFF00"/>
              </a:solidFill>
              <a:latin typeface="Arial" panose="020B0604020202020204" pitchFamily="34" charset="0"/>
              <a:cs typeface="Arial" panose="020B0604020202020204" pitchFamily="34" charset="0"/>
            </a:endParaRPr>
          </a:p>
        </p:txBody>
      </p:sp>
      <p:sp>
        <p:nvSpPr>
          <p:cNvPr id="10" name="Text 6"/>
          <p:cNvSpPr/>
          <p:nvPr/>
        </p:nvSpPr>
        <p:spPr>
          <a:xfrm>
            <a:off x="7420570" y="5453063"/>
            <a:ext cx="6416040" cy="1079659"/>
          </a:xfrm>
          <a:prstGeom prst="rect">
            <a:avLst/>
          </a:prstGeom>
          <a:noFill/>
          <a:ln/>
        </p:spPr>
        <p:txBody>
          <a:bodyPr wrap="square" lIns="0" tIns="0" rIns="0" bIns="0" rtlCol="0" anchor="t"/>
          <a:lstStyle/>
          <a:p>
            <a:pPr marL="0" indent="0" algn="l">
              <a:lnSpc>
                <a:spcPts val="2100"/>
              </a:lnSpc>
              <a:buNone/>
            </a:pPr>
            <a:r>
              <a:rPr lang="en-US" dirty="0">
                <a:solidFill>
                  <a:srgbClr val="D7E5D8"/>
                </a:solidFill>
                <a:latin typeface="Arial" panose="020B0604020202020204" pitchFamily="34" charset="0"/>
                <a:ea typeface="Syne" pitchFamily="34" charset="-122"/>
                <a:cs typeface="Arial" panose="020B0604020202020204" pitchFamily="34" charset="0"/>
              </a:rPr>
              <a:t>Hỗ trợ kỹ thuật xây dựng phần mềm độc lập, kết nối đồng bộ hóa văn bản từ hệ thống Quản lý văn bản và Điều hành lên Trang thông tin điện tử. Phần mềm này sẽ hiển thị các văn bản ban hành, phục vụ nhu cầu tra cứu, khai thác sử dụng của cán bộ, người dân, doanh nghiệp và sẽ được liên kết, hiển thị trên Trang thông tin điện tử từng đơn vị.</a:t>
            </a:r>
            <a:endParaRPr lang="en-US" dirty="0">
              <a:latin typeface="Arial" panose="020B0604020202020204" pitchFamily="34" charset="0"/>
              <a:cs typeface="Arial" panose="020B0604020202020204" pitchFamily="34" charset="0"/>
            </a:endParaRPr>
          </a:p>
        </p:txBody>
      </p:sp>
      <p:sp>
        <p:nvSpPr>
          <p:cNvPr id="11" name="Text 7"/>
          <p:cNvSpPr/>
          <p:nvPr/>
        </p:nvSpPr>
        <p:spPr>
          <a:xfrm>
            <a:off x="7420570" y="7274837"/>
            <a:ext cx="6416040" cy="269915"/>
          </a:xfrm>
          <a:prstGeom prst="rect">
            <a:avLst/>
          </a:prstGeom>
          <a:noFill/>
          <a:ln/>
        </p:spPr>
        <p:txBody>
          <a:bodyPr wrap="none" lIns="0" tIns="0" rIns="0" bIns="0" rtlCol="0" anchor="t"/>
          <a:lstStyle/>
          <a:p>
            <a:pPr marL="0" indent="0" algn="l">
              <a:lnSpc>
                <a:spcPts val="2100"/>
              </a:lnSpc>
              <a:buNone/>
            </a:pPr>
            <a:r>
              <a:rPr lang="en-US" b="1" dirty="0">
                <a:solidFill>
                  <a:srgbClr val="D7E5D8"/>
                </a:solidFill>
                <a:latin typeface="Arial" panose="020B0604020202020204" pitchFamily="34" charset="0"/>
                <a:ea typeface="Syne" pitchFamily="34" charset="-122"/>
                <a:cs typeface="Arial" panose="020B0604020202020204" pitchFamily="34" charset="0"/>
              </a:rPr>
              <a:t>Thời gian:</a:t>
            </a:r>
            <a:r>
              <a:rPr lang="en-US" dirty="0">
                <a:solidFill>
                  <a:srgbClr val="D7E5D8"/>
                </a:solidFill>
                <a:latin typeface="Arial" panose="020B0604020202020204" pitchFamily="34" charset="0"/>
                <a:ea typeface="Syne" pitchFamily="34" charset="-122"/>
                <a:cs typeface="Arial" panose="020B0604020202020204" pitchFamily="34" charset="0"/>
              </a:rPr>
              <a:t> T8-T12/2025</a:t>
            </a:r>
            <a:endParaRPr lang="en-US" dirty="0">
              <a:latin typeface="Arial" panose="020B0604020202020204" pitchFamily="34" charset="0"/>
              <a:cs typeface="Arial" panose="020B0604020202020204" pitchFamily="34" charset="0"/>
            </a:endParaRPr>
          </a:p>
        </p:txBody>
      </p:sp>
      <p:sp>
        <p:nvSpPr>
          <p:cNvPr id="12" name="Text 8"/>
          <p:cNvSpPr/>
          <p:nvPr/>
        </p:nvSpPr>
        <p:spPr>
          <a:xfrm>
            <a:off x="7386487" y="7671879"/>
            <a:ext cx="6416040" cy="269915"/>
          </a:xfrm>
          <a:prstGeom prst="rect">
            <a:avLst/>
          </a:prstGeom>
          <a:noFill/>
          <a:ln/>
        </p:spPr>
        <p:txBody>
          <a:bodyPr wrap="none" lIns="0" tIns="0" rIns="0" bIns="0" rtlCol="0" anchor="t"/>
          <a:lstStyle/>
          <a:p>
            <a:pPr marL="0" indent="0" algn="l">
              <a:lnSpc>
                <a:spcPts val="2100"/>
              </a:lnSpc>
              <a:buNone/>
            </a:pPr>
            <a:r>
              <a:rPr lang="en-US" b="1" dirty="0">
                <a:solidFill>
                  <a:srgbClr val="D7E5D8"/>
                </a:solidFill>
                <a:latin typeface="Arial" panose="020B0604020202020204" pitchFamily="34" charset="0"/>
                <a:ea typeface="Syne" pitchFamily="34" charset="-122"/>
                <a:cs typeface="Arial" panose="020B0604020202020204" pitchFamily="34" charset="0"/>
              </a:rPr>
              <a:t>Phối hợp:</a:t>
            </a:r>
            <a:r>
              <a:rPr lang="en-US" dirty="0">
                <a:solidFill>
                  <a:srgbClr val="D7E5D8"/>
                </a:solidFill>
                <a:latin typeface="Arial" panose="020B0604020202020204" pitchFamily="34" charset="0"/>
                <a:ea typeface="Syne" pitchFamily="34" charset="-122"/>
                <a:cs typeface="Arial" panose="020B0604020202020204" pitchFamily="34" charset="0"/>
              </a:rPr>
              <a:t> Sở KHCN, Trung tâm CĐS&amp;CNTT, CEGORN, </a:t>
            </a:r>
          </a:p>
          <a:p>
            <a:pPr marL="0" indent="0" algn="l">
              <a:lnSpc>
                <a:spcPts val="2100"/>
              </a:lnSpc>
              <a:buNone/>
            </a:pPr>
            <a:r>
              <a:rPr lang="en-US" dirty="0">
                <a:solidFill>
                  <a:srgbClr val="D7E5D8"/>
                </a:solidFill>
                <a:latin typeface="Arial" panose="020B0604020202020204" pitchFamily="34" charset="0"/>
                <a:ea typeface="Syne" pitchFamily="34" charset="-122"/>
                <a:cs typeface="Arial" panose="020B0604020202020204" pitchFamily="34" charset="0"/>
              </a:rPr>
              <a:t>đối tác phát triển phần mềm</a:t>
            </a:r>
            <a:endParaRPr lang="en-US" dirty="0">
              <a:latin typeface="Arial" panose="020B0604020202020204" pitchFamily="34" charset="0"/>
              <a:cs typeface="Arial" panose="020B0604020202020204" pitchFamily="34" charset="0"/>
            </a:endParaRPr>
          </a:p>
        </p:txBody>
      </p:sp>
      <p:sp>
        <p:nvSpPr>
          <p:cNvPr id="13" name="Text 0">
            <a:extLst>
              <a:ext uri="{FF2B5EF4-FFF2-40B4-BE49-F238E27FC236}">
                <a16:creationId xmlns:a16="http://schemas.microsoft.com/office/drawing/2014/main" id="{767F7633-8BC5-F7E2-87BC-FEF5C63EDB5F}"/>
              </a:ext>
            </a:extLst>
          </p:cNvPr>
          <p:cNvSpPr/>
          <p:nvPr/>
        </p:nvSpPr>
        <p:spPr>
          <a:xfrm>
            <a:off x="793790" y="589002"/>
            <a:ext cx="7856915" cy="496133"/>
          </a:xfrm>
          <a:prstGeom prst="rect">
            <a:avLst/>
          </a:prstGeom>
          <a:noFill/>
          <a:ln/>
        </p:spPr>
        <p:txBody>
          <a:bodyPr wrap="none" lIns="0" tIns="0" rIns="0" bIns="0" rtlCol="0" anchor="t"/>
          <a:lstStyle/>
          <a:p>
            <a:pPr marL="0" indent="0" algn="l">
              <a:lnSpc>
                <a:spcPts val="3900"/>
              </a:lnSpc>
              <a:buNone/>
            </a:pPr>
            <a:r>
              <a:rPr lang="en-US" sz="3000" b="1">
                <a:solidFill>
                  <a:srgbClr val="FFFF00"/>
                </a:solidFill>
                <a:latin typeface="Arial" panose="020B0604020202020204" pitchFamily="34" charset="0"/>
                <a:ea typeface="Syne Extra Bold" pitchFamily="34" charset="-122"/>
                <a:cs typeface="Arial" panose="020B0604020202020204" pitchFamily="34" charset="0"/>
              </a:rPr>
              <a:t>KẾ HOẠCH PHỐI HỢP TRIỂN KHAI DỰ ÁN</a:t>
            </a:r>
            <a:endParaRPr lang="en-US" sz="3000" dirty="0">
              <a:solidFill>
                <a:srgbClr val="FFFF00"/>
              </a:solidFill>
              <a:latin typeface="Arial" panose="020B0604020202020204" pitchFamily="34" charset="0"/>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3" name="Image 0" descr="preencoded.png"/>
          <p:cNvPicPr>
            <a:picLocks noChangeAspect="1"/>
          </p:cNvPicPr>
          <p:nvPr/>
        </p:nvPicPr>
        <p:blipFill>
          <a:blip r:embed="rId3"/>
          <a:stretch>
            <a:fillRect/>
          </a:stretch>
        </p:blipFill>
        <p:spPr>
          <a:xfrm>
            <a:off x="777240" y="1418153"/>
            <a:ext cx="5152549" cy="3184446"/>
          </a:xfrm>
          <a:prstGeom prst="rect">
            <a:avLst/>
          </a:prstGeom>
        </p:spPr>
      </p:pic>
      <p:sp>
        <p:nvSpPr>
          <p:cNvPr id="4" name="Text 1"/>
          <p:cNvSpPr/>
          <p:nvPr/>
        </p:nvSpPr>
        <p:spPr>
          <a:xfrm>
            <a:off x="777240" y="4757976"/>
            <a:ext cx="6306383" cy="242888"/>
          </a:xfrm>
          <a:prstGeom prst="rect">
            <a:avLst/>
          </a:prstGeom>
          <a:noFill/>
          <a:ln/>
        </p:spPr>
        <p:txBody>
          <a:bodyPr wrap="none" lIns="0" tIns="0" rIns="0" bIns="0" rtlCol="0" anchor="t"/>
          <a:lstStyle/>
          <a:p>
            <a:pPr marL="0" indent="0" algn="l">
              <a:lnSpc>
                <a:spcPts val="1900"/>
              </a:lnSpc>
              <a:buNone/>
            </a:pPr>
            <a:r>
              <a:rPr lang="en-US" b="1" dirty="0">
                <a:solidFill>
                  <a:srgbClr val="FFFF00"/>
                </a:solidFill>
                <a:latin typeface="Arial" panose="020B0604020202020204" pitchFamily="34" charset="0"/>
                <a:ea typeface="Syne Extra Bold" pitchFamily="34" charset="-122"/>
                <a:cs typeface="Arial" panose="020B0604020202020204" pitchFamily="34" charset="0"/>
              </a:rPr>
              <a:t>Tư vấn &amp; Hoàn thiện Trang thông tin điện tử</a:t>
            </a:r>
            <a:endParaRPr lang="en-US" dirty="0">
              <a:solidFill>
                <a:srgbClr val="FFFF00"/>
              </a:solidFill>
              <a:latin typeface="Arial" panose="020B0604020202020204" pitchFamily="34" charset="0"/>
              <a:cs typeface="Arial" panose="020B0604020202020204" pitchFamily="34" charset="0"/>
            </a:endParaRPr>
          </a:p>
        </p:txBody>
      </p:sp>
      <p:sp>
        <p:nvSpPr>
          <p:cNvPr id="5" name="Text 2"/>
          <p:cNvSpPr/>
          <p:nvPr/>
        </p:nvSpPr>
        <p:spPr>
          <a:xfrm>
            <a:off x="777240" y="5094089"/>
            <a:ext cx="6187231" cy="746165"/>
          </a:xfrm>
          <a:prstGeom prst="rect">
            <a:avLst/>
          </a:prstGeom>
          <a:noFill/>
          <a:ln/>
        </p:spPr>
        <p:txBody>
          <a:bodyPr wrap="square" lIns="0" tIns="0" rIns="0" bIns="0" rtlCol="0" anchor="t"/>
          <a:lstStyle/>
          <a:p>
            <a:pPr marL="0" indent="0" algn="l">
              <a:lnSpc>
                <a:spcPts val="2100"/>
              </a:lnSpc>
              <a:buNone/>
            </a:pPr>
            <a:r>
              <a:rPr lang="en-US" dirty="0">
                <a:solidFill>
                  <a:srgbClr val="D7E5D8"/>
                </a:solidFill>
                <a:latin typeface="Arial" panose="020B0604020202020204" pitchFamily="34" charset="0"/>
                <a:ea typeface="Syne" pitchFamily="34" charset="-122"/>
                <a:cs typeface="Arial" panose="020B0604020202020204" pitchFamily="34" charset="0"/>
              </a:rPr>
              <a:t>Hỗ trợ tư vấn, góp ý để hoàn thiện các trang thông tin điện tử và chuyên mục Tiếp cận thông tin, đảm bảo tính tương tác cao và tuân thủ các quy định pháp luật về thông tin (Luật Tiếp cận thông tin, Nghị định 42/2022/NĐ-CP, Nghị định 13/2023/NĐ-CP).</a:t>
            </a:r>
            <a:endParaRPr lang="en-US" dirty="0">
              <a:latin typeface="Arial" panose="020B0604020202020204" pitchFamily="34" charset="0"/>
              <a:cs typeface="Arial" panose="020B0604020202020204" pitchFamily="34" charset="0"/>
            </a:endParaRPr>
          </a:p>
        </p:txBody>
      </p:sp>
      <p:sp>
        <p:nvSpPr>
          <p:cNvPr id="6" name="Text 3"/>
          <p:cNvSpPr/>
          <p:nvPr/>
        </p:nvSpPr>
        <p:spPr>
          <a:xfrm>
            <a:off x="777240" y="6690847"/>
            <a:ext cx="6440805" cy="248722"/>
          </a:xfrm>
          <a:prstGeom prst="rect">
            <a:avLst/>
          </a:prstGeom>
          <a:noFill/>
          <a:ln/>
        </p:spPr>
        <p:txBody>
          <a:bodyPr wrap="none" lIns="0" tIns="0" rIns="0" bIns="0" rtlCol="0" anchor="t"/>
          <a:lstStyle/>
          <a:p>
            <a:pPr marL="0" indent="0" algn="l">
              <a:lnSpc>
                <a:spcPts val="1950"/>
              </a:lnSpc>
              <a:buNone/>
            </a:pPr>
            <a:r>
              <a:rPr lang="en-US" b="1" dirty="0">
                <a:solidFill>
                  <a:srgbClr val="D7E5D8"/>
                </a:solidFill>
                <a:latin typeface="Arial" panose="020B0604020202020204" pitchFamily="34" charset="0"/>
                <a:ea typeface="Syne" pitchFamily="34" charset="-122"/>
                <a:cs typeface="Arial" panose="020B0604020202020204" pitchFamily="34" charset="0"/>
              </a:rPr>
              <a:t>Thời gian:</a:t>
            </a:r>
            <a:r>
              <a:rPr lang="en-US" dirty="0">
                <a:solidFill>
                  <a:srgbClr val="D7E5D8"/>
                </a:solidFill>
                <a:latin typeface="Arial" panose="020B0604020202020204" pitchFamily="34" charset="0"/>
                <a:ea typeface="Syne" pitchFamily="34" charset="-122"/>
                <a:cs typeface="Arial" panose="020B0604020202020204" pitchFamily="34" charset="0"/>
              </a:rPr>
              <a:t> T7-T12/2025</a:t>
            </a:r>
            <a:endParaRPr lang="en-US" dirty="0">
              <a:latin typeface="Arial" panose="020B0604020202020204" pitchFamily="34" charset="0"/>
              <a:cs typeface="Arial" panose="020B0604020202020204" pitchFamily="34" charset="0"/>
            </a:endParaRPr>
          </a:p>
        </p:txBody>
      </p:sp>
      <p:sp>
        <p:nvSpPr>
          <p:cNvPr id="7" name="Text 4"/>
          <p:cNvSpPr/>
          <p:nvPr/>
        </p:nvSpPr>
        <p:spPr>
          <a:xfrm>
            <a:off x="777240" y="7004665"/>
            <a:ext cx="6440805" cy="248722"/>
          </a:xfrm>
          <a:prstGeom prst="rect">
            <a:avLst/>
          </a:prstGeom>
          <a:noFill/>
          <a:ln/>
        </p:spPr>
        <p:txBody>
          <a:bodyPr wrap="none" lIns="0" tIns="0" rIns="0" bIns="0" rtlCol="0" anchor="t"/>
          <a:lstStyle/>
          <a:p>
            <a:pPr marL="0" indent="0" algn="l">
              <a:lnSpc>
                <a:spcPts val="1950"/>
              </a:lnSpc>
              <a:buNone/>
            </a:pPr>
            <a:r>
              <a:rPr lang="en-US" b="1" dirty="0">
                <a:solidFill>
                  <a:srgbClr val="D7E5D8"/>
                </a:solidFill>
                <a:latin typeface="Arial" panose="020B0604020202020204" pitchFamily="34" charset="0"/>
                <a:ea typeface="Syne" pitchFamily="34" charset="-122"/>
                <a:cs typeface="Arial" panose="020B0604020202020204" pitchFamily="34" charset="0"/>
              </a:rPr>
              <a:t>Phối hợp:</a:t>
            </a:r>
            <a:r>
              <a:rPr lang="en-US" dirty="0">
                <a:solidFill>
                  <a:srgbClr val="D7E5D8"/>
                </a:solidFill>
                <a:latin typeface="Arial" panose="020B0604020202020204" pitchFamily="34" charset="0"/>
                <a:ea typeface="Syne" pitchFamily="34" charset="-122"/>
                <a:cs typeface="Arial" panose="020B0604020202020204" pitchFamily="34" charset="0"/>
              </a:rPr>
              <a:t> Sở KHCN, Trung tâm CĐS&amp;CNTT, CEGORN, </a:t>
            </a:r>
          </a:p>
          <a:p>
            <a:pPr marL="0" indent="0" algn="l">
              <a:lnSpc>
                <a:spcPts val="1950"/>
              </a:lnSpc>
              <a:buNone/>
            </a:pPr>
            <a:r>
              <a:rPr lang="en-US" dirty="0">
                <a:solidFill>
                  <a:srgbClr val="D7E5D8"/>
                </a:solidFill>
                <a:latin typeface="Arial" panose="020B0604020202020204" pitchFamily="34" charset="0"/>
                <a:ea typeface="Syne" pitchFamily="34" charset="-122"/>
                <a:cs typeface="Arial" panose="020B0604020202020204" pitchFamily="34" charset="0"/>
              </a:rPr>
              <a:t>Trung tâm điều hành thông tin</a:t>
            </a:r>
            <a:endParaRPr lang="en-US" dirty="0">
              <a:latin typeface="Arial" panose="020B0604020202020204" pitchFamily="34" charset="0"/>
              <a:cs typeface="Arial" panose="020B0604020202020204" pitchFamily="34" charset="0"/>
            </a:endParaRPr>
          </a:p>
        </p:txBody>
      </p:sp>
      <p:pic>
        <p:nvPicPr>
          <p:cNvPr id="8" name="Image 1" descr="preencoded.png"/>
          <p:cNvPicPr>
            <a:picLocks noChangeAspect="1"/>
          </p:cNvPicPr>
          <p:nvPr/>
        </p:nvPicPr>
        <p:blipFill>
          <a:blip r:embed="rId4"/>
          <a:stretch>
            <a:fillRect/>
          </a:stretch>
        </p:blipFill>
        <p:spPr>
          <a:xfrm>
            <a:off x="7412355" y="1418153"/>
            <a:ext cx="5152549" cy="3184446"/>
          </a:xfrm>
          <a:prstGeom prst="rect">
            <a:avLst/>
          </a:prstGeom>
        </p:spPr>
      </p:pic>
      <p:sp>
        <p:nvSpPr>
          <p:cNvPr id="9" name="Text 5"/>
          <p:cNvSpPr/>
          <p:nvPr/>
        </p:nvSpPr>
        <p:spPr>
          <a:xfrm>
            <a:off x="7412355" y="4757976"/>
            <a:ext cx="6246971" cy="242888"/>
          </a:xfrm>
          <a:prstGeom prst="rect">
            <a:avLst/>
          </a:prstGeom>
          <a:noFill/>
          <a:ln/>
        </p:spPr>
        <p:txBody>
          <a:bodyPr wrap="none" lIns="0" tIns="0" rIns="0" bIns="0" rtlCol="0" anchor="t"/>
          <a:lstStyle/>
          <a:p>
            <a:pPr marL="0" indent="0" algn="l">
              <a:lnSpc>
                <a:spcPts val="1900"/>
              </a:lnSpc>
              <a:buNone/>
            </a:pPr>
            <a:r>
              <a:rPr lang="en-US" b="1" dirty="0">
                <a:solidFill>
                  <a:srgbClr val="FFFF00"/>
                </a:solidFill>
                <a:latin typeface="Arial" panose="020B0604020202020204" pitchFamily="34" charset="0"/>
                <a:ea typeface="Syne Extra Bold" pitchFamily="34" charset="-122"/>
                <a:cs typeface="Arial" panose="020B0604020202020204" pitchFamily="34" charset="0"/>
              </a:rPr>
              <a:t>Tập huấn Online Vận hành Trang thông tin</a:t>
            </a:r>
            <a:endParaRPr lang="en-US" dirty="0">
              <a:solidFill>
                <a:srgbClr val="FFFF00"/>
              </a:solidFill>
              <a:latin typeface="Arial" panose="020B0604020202020204" pitchFamily="34" charset="0"/>
              <a:cs typeface="Arial" panose="020B0604020202020204" pitchFamily="34" charset="0"/>
            </a:endParaRPr>
          </a:p>
        </p:txBody>
      </p:sp>
      <p:sp>
        <p:nvSpPr>
          <p:cNvPr id="10" name="Text 6"/>
          <p:cNvSpPr/>
          <p:nvPr/>
        </p:nvSpPr>
        <p:spPr>
          <a:xfrm>
            <a:off x="7412355" y="5094089"/>
            <a:ext cx="6942472" cy="994886"/>
          </a:xfrm>
          <a:prstGeom prst="rect">
            <a:avLst/>
          </a:prstGeom>
          <a:noFill/>
          <a:ln/>
        </p:spPr>
        <p:txBody>
          <a:bodyPr wrap="square" lIns="0" tIns="0" rIns="0" bIns="0" rtlCol="0" anchor="t"/>
          <a:lstStyle/>
          <a:p>
            <a:pPr marL="0" indent="0" algn="l">
              <a:lnSpc>
                <a:spcPts val="2100"/>
              </a:lnSpc>
              <a:buNone/>
            </a:pPr>
            <a:r>
              <a:rPr lang="en-US" dirty="0">
                <a:solidFill>
                  <a:srgbClr val="D7E5D8"/>
                </a:solidFill>
                <a:latin typeface="Arial" panose="020B0604020202020204" pitchFamily="34" charset="0"/>
                <a:ea typeface="Syne" pitchFamily="34" charset="-122"/>
                <a:cs typeface="Arial" panose="020B0604020202020204" pitchFamily="34" charset="0"/>
              </a:rPr>
              <a:t>Tổ chức 02 khóa tập huấn online hướng dẫn vận hành trang thông tin điện tử cấp xã, tỉnh theo Nghị định 42/2022/NĐ-CP và Luật Tiếp cận thông tin, đặc biệt chú trọng các thông tin về quản lý tài nguyên thiên nhiên và bảo vệ môi trường. Mục tiêu là 200 cán bộ (30% nữ) sẽ tham gia và vận hành hiệu quả các trang thông tin.</a:t>
            </a:r>
            <a:endParaRPr lang="en-US" dirty="0">
              <a:latin typeface="Arial" panose="020B0604020202020204" pitchFamily="34" charset="0"/>
              <a:cs typeface="Arial" panose="020B0604020202020204" pitchFamily="34" charset="0"/>
            </a:endParaRPr>
          </a:p>
        </p:txBody>
      </p:sp>
      <p:sp>
        <p:nvSpPr>
          <p:cNvPr id="11" name="Text 7"/>
          <p:cNvSpPr/>
          <p:nvPr/>
        </p:nvSpPr>
        <p:spPr>
          <a:xfrm>
            <a:off x="7412355" y="6669652"/>
            <a:ext cx="6440805" cy="248722"/>
          </a:xfrm>
          <a:prstGeom prst="rect">
            <a:avLst/>
          </a:prstGeom>
          <a:noFill/>
          <a:ln/>
        </p:spPr>
        <p:txBody>
          <a:bodyPr wrap="none" lIns="0" tIns="0" rIns="0" bIns="0" rtlCol="0" anchor="t"/>
          <a:lstStyle/>
          <a:p>
            <a:pPr marL="0" indent="0" algn="l">
              <a:lnSpc>
                <a:spcPts val="1950"/>
              </a:lnSpc>
              <a:buNone/>
            </a:pPr>
            <a:r>
              <a:rPr lang="en-US" b="1" dirty="0">
                <a:solidFill>
                  <a:srgbClr val="D7E5D8"/>
                </a:solidFill>
                <a:latin typeface="Arial" panose="020B0604020202020204" pitchFamily="34" charset="0"/>
                <a:ea typeface="Syne" pitchFamily="34" charset="-122"/>
                <a:cs typeface="Arial" panose="020B0604020202020204" pitchFamily="34" charset="0"/>
              </a:rPr>
              <a:t>Thời gian:</a:t>
            </a:r>
            <a:r>
              <a:rPr lang="en-US" dirty="0">
                <a:solidFill>
                  <a:srgbClr val="D7E5D8"/>
                </a:solidFill>
                <a:latin typeface="Arial" panose="020B0604020202020204" pitchFamily="34" charset="0"/>
                <a:ea typeface="Syne" pitchFamily="34" charset="-122"/>
                <a:cs typeface="Arial" panose="020B0604020202020204" pitchFamily="34" charset="0"/>
              </a:rPr>
              <a:t> T10-T11/2025</a:t>
            </a:r>
            <a:endParaRPr lang="en-US" dirty="0">
              <a:latin typeface="Arial" panose="020B0604020202020204" pitchFamily="34" charset="0"/>
              <a:cs typeface="Arial" panose="020B0604020202020204" pitchFamily="34" charset="0"/>
            </a:endParaRPr>
          </a:p>
        </p:txBody>
      </p:sp>
      <p:sp>
        <p:nvSpPr>
          <p:cNvPr id="12" name="Text 8"/>
          <p:cNvSpPr/>
          <p:nvPr/>
        </p:nvSpPr>
        <p:spPr>
          <a:xfrm>
            <a:off x="7412354" y="6936621"/>
            <a:ext cx="6440805" cy="248722"/>
          </a:xfrm>
          <a:prstGeom prst="rect">
            <a:avLst/>
          </a:prstGeom>
          <a:noFill/>
          <a:ln/>
        </p:spPr>
        <p:txBody>
          <a:bodyPr wrap="none" lIns="0" tIns="0" rIns="0" bIns="0" rtlCol="0" anchor="t"/>
          <a:lstStyle/>
          <a:p>
            <a:pPr marL="0" indent="0" algn="l">
              <a:lnSpc>
                <a:spcPts val="1950"/>
              </a:lnSpc>
              <a:buNone/>
            </a:pPr>
            <a:r>
              <a:rPr lang="en-US" b="1" dirty="0">
                <a:solidFill>
                  <a:srgbClr val="D7E5D8"/>
                </a:solidFill>
                <a:latin typeface="Arial" panose="020B0604020202020204" pitchFamily="34" charset="0"/>
                <a:ea typeface="Syne" pitchFamily="34" charset="-122"/>
                <a:cs typeface="Arial" panose="020B0604020202020204" pitchFamily="34" charset="0"/>
              </a:rPr>
              <a:t>Phối hợp:</a:t>
            </a:r>
            <a:r>
              <a:rPr lang="en-US" dirty="0">
                <a:solidFill>
                  <a:srgbClr val="D7E5D8"/>
                </a:solidFill>
                <a:latin typeface="Arial" panose="020B0604020202020204" pitchFamily="34" charset="0"/>
                <a:ea typeface="Syne" pitchFamily="34" charset="-122"/>
                <a:cs typeface="Arial" panose="020B0604020202020204" pitchFamily="34" charset="0"/>
              </a:rPr>
              <a:t> Trung tâm CĐS&amp;CNTT, CEGORN, </a:t>
            </a:r>
          </a:p>
          <a:p>
            <a:pPr marL="0" indent="0" algn="l">
              <a:lnSpc>
                <a:spcPts val="1950"/>
              </a:lnSpc>
              <a:buNone/>
            </a:pPr>
            <a:r>
              <a:rPr lang="en-US" dirty="0">
                <a:solidFill>
                  <a:srgbClr val="D7E5D8"/>
                </a:solidFill>
                <a:latin typeface="Arial" panose="020B0604020202020204" pitchFamily="34" charset="0"/>
                <a:ea typeface="Syne" pitchFamily="34" charset="-122"/>
                <a:cs typeface="Arial" panose="020B0604020202020204" pitchFamily="34" charset="0"/>
              </a:rPr>
              <a:t>Trung tâm điều hành thông tin, 78 xã</a:t>
            </a:r>
            <a:endParaRPr lang="en-US" dirty="0">
              <a:latin typeface="Arial" panose="020B0604020202020204" pitchFamily="34" charset="0"/>
              <a:cs typeface="Arial" panose="020B0604020202020204" pitchFamily="34" charset="0"/>
            </a:endParaRPr>
          </a:p>
        </p:txBody>
      </p:sp>
      <p:sp>
        <p:nvSpPr>
          <p:cNvPr id="13" name="Shape 9"/>
          <p:cNvSpPr/>
          <p:nvPr/>
        </p:nvSpPr>
        <p:spPr>
          <a:xfrm>
            <a:off x="88309" y="7527291"/>
            <a:ext cx="13075920" cy="660440"/>
          </a:xfrm>
          <a:prstGeom prst="roundRect">
            <a:avLst>
              <a:gd name="adj" fmla="val 9887"/>
            </a:avLst>
          </a:prstGeom>
          <a:solidFill>
            <a:srgbClr val="022349"/>
          </a:solidFill>
          <a:ln/>
        </p:spPr>
      </p:sp>
      <p:pic>
        <p:nvPicPr>
          <p:cNvPr id="14" name="Image 2" descr="preencoded.png"/>
          <p:cNvPicPr>
            <a:picLocks noChangeAspect="1"/>
          </p:cNvPicPr>
          <p:nvPr/>
        </p:nvPicPr>
        <p:blipFill>
          <a:blip r:embed="rId5"/>
          <a:stretch>
            <a:fillRect/>
          </a:stretch>
        </p:blipFill>
        <p:spPr>
          <a:xfrm>
            <a:off x="243686" y="7753153"/>
            <a:ext cx="194310" cy="155377"/>
          </a:xfrm>
          <a:prstGeom prst="rect">
            <a:avLst/>
          </a:prstGeom>
        </p:spPr>
      </p:pic>
      <p:sp>
        <p:nvSpPr>
          <p:cNvPr id="15" name="Text 10"/>
          <p:cNvSpPr/>
          <p:nvPr/>
        </p:nvSpPr>
        <p:spPr>
          <a:xfrm>
            <a:off x="593372" y="7721482"/>
            <a:ext cx="12415480" cy="248722"/>
          </a:xfrm>
          <a:prstGeom prst="rect">
            <a:avLst/>
          </a:prstGeom>
          <a:noFill/>
          <a:ln/>
        </p:spPr>
        <p:txBody>
          <a:bodyPr wrap="none" lIns="0" tIns="0" rIns="0" bIns="0" rtlCol="0" anchor="t"/>
          <a:lstStyle/>
          <a:p>
            <a:pPr marL="0" indent="0">
              <a:lnSpc>
                <a:spcPts val="1950"/>
              </a:lnSpc>
              <a:buNone/>
            </a:pPr>
            <a:r>
              <a:rPr lang="en-US" dirty="0">
                <a:solidFill>
                  <a:srgbClr val="FFFFFF"/>
                </a:solidFill>
                <a:latin typeface="Arial" panose="020B0604020202020204" pitchFamily="34" charset="0"/>
                <a:ea typeface="Syne" pitchFamily="34" charset="-122"/>
                <a:cs typeface="Arial" panose="020B0604020202020204" pitchFamily="34" charset="0"/>
              </a:rPr>
              <a:t>Các hoạt động tập huấn sẽ được thiết kế với phương pháp tương tác, thực hành trực tiếp trên hệ thống và </a:t>
            </a:r>
          </a:p>
          <a:p>
            <a:pPr marL="0" indent="0">
              <a:lnSpc>
                <a:spcPts val="1950"/>
              </a:lnSpc>
              <a:buNone/>
            </a:pPr>
            <a:r>
              <a:rPr lang="en-US" dirty="0">
                <a:solidFill>
                  <a:srgbClr val="FFFFFF"/>
                </a:solidFill>
                <a:latin typeface="Arial" panose="020B0604020202020204" pitchFamily="34" charset="0"/>
                <a:ea typeface="Syne" pitchFamily="34" charset="-122"/>
                <a:cs typeface="Arial" panose="020B0604020202020204" pitchFamily="34" charset="0"/>
              </a:rPr>
              <a:t>có tài liệu hướng dẫn chi tiết để cán bộ có thể tham khảo sau khóa học</a:t>
            </a:r>
            <a:endParaRPr lang="en-US" dirty="0">
              <a:latin typeface="Arial" panose="020B0604020202020204" pitchFamily="34" charset="0"/>
              <a:cs typeface="Arial" panose="020B0604020202020204" pitchFamily="34" charset="0"/>
            </a:endParaRPr>
          </a:p>
        </p:txBody>
      </p:sp>
      <p:sp>
        <p:nvSpPr>
          <p:cNvPr id="16" name="Text 0">
            <a:extLst>
              <a:ext uri="{FF2B5EF4-FFF2-40B4-BE49-F238E27FC236}">
                <a16:creationId xmlns:a16="http://schemas.microsoft.com/office/drawing/2014/main" id="{01896F43-54BB-2328-7659-A209493E885C}"/>
              </a:ext>
            </a:extLst>
          </p:cNvPr>
          <p:cNvSpPr/>
          <p:nvPr/>
        </p:nvSpPr>
        <p:spPr>
          <a:xfrm>
            <a:off x="793790" y="589002"/>
            <a:ext cx="7856915" cy="496133"/>
          </a:xfrm>
          <a:prstGeom prst="rect">
            <a:avLst/>
          </a:prstGeom>
          <a:noFill/>
          <a:ln/>
        </p:spPr>
        <p:txBody>
          <a:bodyPr wrap="none" lIns="0" tIns="0" rIns="0" bIns="0" rtlCol="0" anchor="t"/>
          <a:lstStyle/>
          <a:p>
            <a:pPr marL="0" indent="0" algn="l">
              <a:lnSpc>
                <a:spcPts val="3900"/>
              </a:lnSpc>
              <a:buNone/>
            </a:pPr>
            <a:r>
              <a:rPr lang="en-US" sz="3000" b="1">
                <a:solidFill>
                  <a:srgbClr val="FFFF00"/>
                </a:solidFill>
                <a:latin typeface="Arial" panose="020B0604020202020204" pitchFamily="34" charset="0"/>
                <a:ea typeface="Syne Extra Bold" pitchFamily="34" charset="-122"/>
                <a:cs typeface="Arial" panose="020B0604020202020204" pitchFamily="34" charset="0"/>
              </a:rPr>
              <a:t>KẾ HOẠCH PHỐI HỢP TRIỂN KHAI DỰ ÁN</a:t>
            </a:r>
            <a:endParaRPr lang="en-US" sz="3000" dirty="0">
              <a:solidFill>
                <a:srgbClr val="FFFF00"/>
              </a:solidFill>
              <a:latin typeface="Arial" panose="020B0604020202020204" pitchFamily="34" charset="0"/>
              <a:cs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3" name="Shape 1"/>
          <p:cNvSpPr/>
          <p:nvPr/>
        </p:nvSpPr>
        <p:spPr>
          <a:xfrm>
            <a:off x="793790" y="1669137"/>
            <a:ext cx="13042821" cy="3275648"/>
          </a:xfrm>
          <a:prstGeom prst="roundRect">
            <a:avLst>
              <a:gd name="adj" fmla="val 2290"/>
            </a:avLst>
          </a:prstGeom>
          <a:noFill/>
          <a:ln w="7620">
            <a:solidFill>
              <a:srgbClr val="FFFFFF">
                <a:alpha val="24000"/>
              </a:srgbClr>
            </a:solidFill>
            <a:prstDash val="solid"/>
          </a:ln>
        </p:spPr>
      </p:sp>
      <p:sp>
        <p:nvSpPr>
          <p:cNvPr id="4" name="Shape 2"/>
          <p:cNvSpPr/>
          <p:nvPr/>
        </p:nvSpPr>
        <p:spPr>
          <a:xfrm>
            <a:off x="801410" y="1676757"/>
            <a:ext cx="13027581" cy="515303"/>
          </a:xfrm>
          <a:prstGeom prst="rect">
            <a:avLst/>
          </a:prstGeom>
          <a:solidFill>
            <a:srgbClr val="FFFF00">
              <a:alpha val="4000"/>
            </a:srgbClr>
          </a:solidFill>
          <a:ln/>
        </p:spPr>
      </p:sp>
      <p:sp>
        <p:nvSpPr>
          <p:cNvPr id="5" name="Text 3"/>
          <p:cNvSpPr/>
          <p:nvPr/>
        </p:nvSpPr>
        <p:spPr>
          <a:xfrm>
            <a:off x="980242" y="1791533"/>
            <a:ext cx="2895838" cy="285750"/>
          </a:xfrm>
          <a:prstGeom prst="rect">
            <a:avLst/>
          </a:prstGeom>
          <a:noFill/>
          <a:ln/>
        </p:spPr>
        <p:txBody>
          <a:bodyPr wrap="none" lIns="0" tIns="0" rIns="0" bIns="0" rtlCol="0" anchor="t"/>
          <a:lstStyle/>
          <a:p>
            <a:pPr marL="0" indent="0" algn="l">
              <a:lnSpc>
                <a:spcPts val="2250"/>
              </a:lnSpc>
              <a:buNone/>
            </a:pPr>
            <a:r>
              <a:rPr lang="en-US" b="1" dirty="0">
                <a:solidFill>
                  <a:srgbClr val="FFFF00"/>
                </a:solidFill>
                <a:latin typeface="Arial" panose="020B0604020202020204" pitchFamily="34" charset="0"/>
                <a:ea typeface="Syne" pitchFamily="34" charset="-122"/>
                <a:cs typeface="Arial" panose="020B0604020202020204" pitchFamily="34" charset="0"/>
              </a:rPr>
              <a:t>Các hoạt động</a:t>
            </a:r>
            <a:endParaRPr lang="en-US" dirty="0">
              <a:solidFill>
                <a:srgbClr val="FFFF00"/>
              </a:solidFill>
              <a:latin typeface="Arial" panose="020B0604020202020204" pitchFamily="34" charset="0"/>
              <a:cs typeface="Arial" panose="020B0604020202020204" pitchFamily="34" charset="0"/>
            </a:endParaRPr>
          </a:p>
        </p:txBody>
      </p:sp>
      <p:sp>
        <p:nvSpPr>
          <p:cNvPr id="6" name="Text 4"/>
          <p:cNvSpPr/>
          <p:nvPr/>
        </p:nvSpPr>
        <p:spPr>
          <a:xfrm>
            <a:off x="5200888" y="1782652"/>
            <a:ext cx="2892028" cy="285750"/>
          </a:xfrm>
          <a:prstGeom prst="rect">
            <a:avLst/>
          </a:prstGeom>
          <a:noFill/>
          <a:ln/>
        </p:spPr>
        <p:txBody>
          <a:bodyPr wrap="none" lIns="0" tIns="0" rIns="0" bIns="0" rtlCol="0" anchor="t"/>
          <a:lstStyle/>
          <a:p>
            <a:pPr marL="0" indent="0" algn="l">
              <a:lnSpc>
                <a:spcPts val="2250"/>
              </a:lnSpc>
              <a:buNone/>
            </a:pPr>
            <a:r>
              <a:rPr lang="en-US" b="1" dirty="0">
                <a:solidFill>
                  <a:srgbClr val="FFFF00"/>
                </a:solidFill>
                <a:latin typeface="Arial" panose="020B0604020202020204" pitchFamily="34" charset="0"/>
                <a:ea typeface="Syne" pitchFamily="34" charset="-122"/>
                <a:cs typeface="Arial" panose="020B0604020202020204" pitchFamily="34" charset="0"/>
              </a:rPr>
              <a:t>Kết quả dự kiến</a:t>
            </a:r>
            <a:endParaRPr lang="en-US" dirty="0">
              <a:solidFill>
                <a:srgbClr val="FFFF00"/>
              </a:solidFill>
              <a:latin typeface="Arial" panose="020B0604020202020204" pitchFamily="34" charset="0"/>
              <a:cs typeface="Arial" panose="020B0604020202020204" pitchFamily="34" charset="0"/>
            </a:endParaRPr>
          </a:p>
        </p:txBody>
      </p:sp>
      <p:sp>
        <p:nvSpPr>
          <p:cNvPr id="7" name="Text 5"/>
          <p:cNvSpPr/>
          <p:nvPr/>
        </p:nvSpPr>
        <p:spPr>
          <a:xfrm>
            <a:off x="8348186" y="1805227"/>
            <a:ext cx="2892028" cy="285750"/>
          </a:xfrm>
          <a:prstGeom prst="rect">
            <a:avLst/>
          </a:prstGeom>
          <a:noFill/>
          <a:ln/>
        </p:spPr>
        <p:txBody>
          <a:bodyPr wrap="none" lIns="0" tIns="0" rIns="0" bIns="0" rtlCol="0" anchor="t"/>
          <a:lstStyle/>
          <a:p>
            <a:pPr marL="0" indent="0" algn="l">
              <a:lnSpc>
                <a:spcPts val="2250"/>
              </a:lnSpc>
              <a:buNone/>
            </a:pPr>
            <a:r>
              <a:rPr lang="en-US" b="1" dirty="0">
                <a:solidFill>
                  <a:srgbClr val="FFFF00"/>
                </a:solidFill>
                <a:latin typeface="Arial" panose="020B0604020202020204" pitchFamily="34" charset="0"/>
                <a:ea typeface="Syne" pitchFamily="34" charset="-122"/>
                <a:cs typeface="Arial" panose="020B0604020202020204" pitchFamily="34" charset="0"/>
              </a:rPr>
              <a:t>Thời gian dự kiến</a:t>
            </a:r>
            <a:endParaRPr lang="en-US" dirty="0">
              <a:solidFill>
                <a:srgbClr val="FFFF00"/>
              </a:solidFill>
              <a:latin typeface="Arial" panose="020B0604020202020204" pitchFamily="34" charset="0"/>
              <a:cs typeface="Arial" panose="020B0604020202020204" pitchFamily="34" charset="0"/>
            </a:endParaRPr>
          </a:p>
        </p:txBody>
      </p:sp>
      <p:sp>
        <p:nvSpPr>
          <p:cNvPr id="8" name="Text 6"/>
          <p:cNvSpPr/>
          <p:nvPr/>
        </p:nvSpPr>
        <p:spPr>
          <a:xfrm>
            <a:off x="10754558" y="1791533"/>
            <a:ext cx="2895838" cy="285750"/>
          </a:xfrm>
          <a:prstGeom prst="rect">
            <a:avLst/>
          </a:prstGeom>
          <a:noFill/>
          <a:ln/>
        </p:spPr>
        <p:txBody>
          <a:bodyPr wrap="none" lIns="0" tIns="0" rIns="0" bIns="0" rtlCol="0" anchor="t"/>
          <a:lstStyle/>
          <a:p>
            <a:pPr marL="0" indent="0" algn="l">
              <a:lnSpc>
                <a:spcPts val="2250"/>
              </a:lnSpc>
              <a:buNone/>
            </a:pPr>
            <a:r>
              <a:rPr lang="en-US" b="1" dirty="0">
                <a:solidFill>
                  <a:srgbClr val="FFFF00"/>
                </a:solidFill>
                <a:latin typeface="Arial" panose="020B0604020202020204" pitchFamily="34" charset="0"/>
                <a:ea typeface="Syne" pitchFamily="34" charset="-122"/>
                <a:cs typeface="Arial" panose="020B0604020202020204" pitchFamily="34" charset="0"/>
              </a:rPr>
              <a:t>Các bên phối hợp</a:t>
            </a:r>
            <a:endParaRPr lang="en-US" dirty="0">
              <a:solidFill>
                <a:srgbClr val="FFFF00"/>
              </a:solidFill>
              <a:latin typeface="Arial" panose="020B0604020202020204" pitchFamily="34" charset="0"/>
              <a:cs typeface="Arial" panose="020B0604020202020204" pitchFamily="34" charset="0"/>
            </a:endParaRPr>
          </a:p>
        </p:txBody>
      </p:sp>
      <p:sp>
        <p:nvSpPr>
          <p:cNvPr id="9" name="Shape 7"/>
          <p:cNvSpPr/>
          <p:nvPr/>
        </p:nvSpPr>
        <p:spPr>
          <a:xfrm>
            <a:off x="801410" y="2192060"/>
            <a:ext cx="13027581" cy="1372553"/>
          </a:xfrm>
          <a:prstGeom prst="rect">
            <a:avLst/>
          </a:prstGeom>
          <a:solidFill>
            <a:srgbClr val="000000">
              <a:alpha val="4000"/>
            </a:srgbClr>
          </a:solidFill>
          <a:ln/>
        </p:spPr>
      </p:sp>
      <p:sp>
        <p:nvSpPr>
          <p:cNvPr id="10" name="Text 8"/>
          <p:cNvSpPr/>
          <p:nvPr/>
        </p:nvSpPr>
        <p:spPr>
          <a:xfrm>
            <a:off x="980242" y="2306836"/>
            <a:ext cx="3629336" cy="1143000"/>
          </a:xfrm>
          <a:prstGeom prst="rect">
            <a:avLst/>
          </a:prstGeom>
          <a:noFill/>
          <a:ln/>
        </p:spPr>
        <p:txBody>
          <a:bodyPr wrap="square" lIns="0" tIns="0" rIns="0" bIns="0" rtlCol="0" anchor="t"/>
          <a:lstStyle/>
          <a:p>
            <a:pPr marL="0" indent="0" algn="l">
              <a:lnSpc>
                <a:spcPts val="2250"/>
              </a:lnSpc>
              <a:buNone/>
            </a:pPr>
            <a:r>
              <a:rPr lang="en-US" dirty="0">
                <a:solidFill>
                  <a:srgbClr val="D7E5D8"/>
                </a:solidFill>
                <a:latin typeface="Arial" panose="020B0604020202020204" pitchFamily="34" charset="0"/>
                <a:ea typeface="Syne" pitchFamily="34" charset="-122"/>
                <a:cs typeface="Arial" panose="020B0604020202020204" pitchFamily="34" charset="0"/>
              </a:rPr>
              <a:t>1.1.10. Xây dựng 03 video hướng dẫn vận hành trang thông tin điện tử cấp xã, tỉnh và hướng dẫn cập nhật Chuyên mục tiếp cận thông tin</a:t>
            </a:r>
            <a:endParaRPr lang="en-US" dirty="0">
              <a:latin typeface="Arial" panose="020B0604020202020204" pitchFamily="34" charset="0"/>
              <a:cs typeface="Arial" panose="020B0604020202020204" pitchFamily="34" charset="0"/>
            </a:endParaRPr>
          </a:p>
        </p:txBody>
      </p:sp>
      <p:sp>
        <p:nvSpPr>
          <p:cNvPr id="11" name="Text 9"/>
          <p:cNvSpPr/>
          <p:nvPr/>
        </p:nvSpPr>
        <p:spPr>
          <a:xfrm>
            <a:off x="5200888" y="2297955"/>
            <a:ext cx="2892028" cy="857250"/>
          </a:xfrm>
          <a:prstGeom prst="rect">
            <a:avLst/>
          </a:prstGeom>
          <a:noFill/>
          <a:ln/>
        </p:spPr>
        <p:txBody>
          <a:bodyPr wrap="square" lIns="0" tIns="0" rIns="0" bIns="0" rtlCol="0" anchor="t"/>
          <a:lstStyle/>
          <a:p>
            <a:pPr marL="0" indent="0" algn="l">
              <a:lnSpc>
                <a:spcPts val="2250"/>
              </a:lnSpc>
              <a:buNone/>
            </a:pPr>
            <a:r>
              <a:rPr lang="en-US" dirty="0">
                <a:solidFill>
                  <a:srgbClr val="D7E5D8"/>
                </a:solidFill>
                <a:latin typeface="Arial" panose="020B0604020202020204" pitchFamily="34" charset="0"/>
                <a:ea typeface="Syne" pitchFamily="34" charset="-122"/>
                <a:cs typeface="Arial" panose="020B0604020202020204" pitchFamily="34" charset="0"/>
              </a:rPr>
              <a:t>03 video hướng dẫn kỹ thuật vận hành trang thông tin điện tử được xuất bản.</a:t>
            </a:r>
            <a:endParaRPr lang="en-US" dirty="0">
              <a:latin typeface="Arial" panose="020B0604020202020204" pitchFamily="34" charset="0"/>
              <a:cs typeface="Arial" panose="020B0604020202020204" pitchFamily="34" charset="0"/>
            </a:endParaRPr>
          </a:p>
        </p:txBody>
      </p:sp>
      <p:sp>
        <p:nvSpPr>
          <p:cNvPr id="12" name="Text 10"/>
          <p:cNvSpPr/>
          <p:nvPr/>
        </p:nvSpPr>
        <p:spPr>
          <a:xfrm>
            <a:off x="8348186" y="2320530"/>
            <a:ext cx="2892028" cy="285750"/>
          </a:xfrm>
          <a:prstGeom prst="rect">
            <a:avLst/>
          </a:prstGeom>
          <a:noFill/>
          <a:ln/>
        </p:spPr>
        <p:txBody>
          <a:bodyPr wrap="none" lIns="0" tIns="0" rIns="0" bIns="0" rtlCol="0" anchor="t"/>
          <a:lstStyle/>
          <a:p>
            <a:pPr marL="0" indent="0" algn="l">
              <a:lnSpc>
                <a:spcPts val="2250"/>
              </a:lnSpc>
              <a:buNone/>
            </a:pPr>
            <a:r>
              <a:rPr lang="en-US" dirty="0">
                <a:solidFill>
                  <a:srgbClr val="D7E5D8"/>
                </a:solidFill>
                <a:latin typeface="Arial" panose="020B0604020202020204" pitchFamily="34" charset="0"/>
                <a:ea typeface="Syne" pitchFamily="34" charset="-122"/>
                <a:cs typeface="Arial" panose="020B0604020202020204" pitchFamily="34" charset="0"/>
              </a:rPr>
              <a:t>T10-T11/2025</a:t>
            </a:r>
            <a:endParaRPr lang="en-US" dirty="0">
              <a:latin typeface="Arial" panose="020B0604020202020204" pitchFamily="34" charset="0"/>
              <a:cs typeface="Arial" panose="020B0604020202020204" pitchFamily="34" charset="0"/>
            </a:endParaRPr>
          </a:p>
        </p:txBody>
      </p:sp>
      <p:sp>
        <p:nvSpPr>
          <p:cNvPr id="13" name="Text 11"/>
          <p:cNvSpPr/>
          <p:nvPr/>
        </p:nvSpPr>
        <p:spPr>
          <a:xfrm>
            <a:off x="10754558" y="2306836"/>
            <a:ext cx="2895838" cy="571500"/>
          </a:xfrm>
          <a:prstGeom prst="rect">
            <a:avLst/>
          </a:prstGeom>
          <a:noFill/>
          <a:ln/>
        </p:spPr>
        <p:txBody>
          <a:bodyPr wrap="square" lIns="0" tIns="0" rIns="0" bIns="0" rtlCol="0" anchor="t"/>
          <a:lstStyle/>
          <a:p>
            <a:pPr marL="0" indent="0" algn="l">
              <a:lnSpc>
                <a:spcPts val="2250"/>
              </a:lnSpc>
              <a:buNone/>
            </a:pPr>
            <a:r>
              <a:rPr lang="en-US" dirty="0">
                <a:solidFill>
                  <a:srgbClr val="D7E5D8"/>
                </a:solidFill>
                <a:latin typeface="Arial" panose="020B0604020202020204" pitchFamily="34" charset="0"/>
                <a:ea typeface="Syne" pitchFamily="34" charset="-122"/>
                <a:cs typeface="Arial" panose="020B0604020202020204" pitchFamily="34" charset="0"/>
              </a:rPr>
              <a:t>Trung tâm CĐS&amp;CNTT phối hợp Trung tâm Điều hành thông tin</a:t>
            </a:r>
            <a:endParaRPr lang="en-US" dirty="0">
              <a:latin typeface="Arial" panose="020B0604020202020204" pitchFamily="34" charset="0"/>
              <a:cs typeface="Arial" panose="020B0604020202020204" pitchFamily="34" charset="0"/>
            </a:endParaRPr>
          </a:p>
        </p:txBody>
      </p:sp>
      <p:sp>
        <p:nvSpPr>
          <p:cNvPr id="14" name="Shape 12"/>
          <p:cNvSpPr/>
          <p:nvPr/>
        </p:nvSpPr>
        <p:spPr>
          <a:xfrm>
            <a:off x="801410" y="3879295"/>
            <a:ext cx="13027581" cy="1983540"/>
          </a:xfrm>
          <a:prstGeom prst="rect">
            <a:avLst/>
          </a:prstGeom>
          <a:solidFill>
            <a:srgbClr val="FFFFFF">
              <a:alpha val="4000"/>
            </a:srgbClr>
          </a:solidFill>
          <a:ln/>
        </p:spPr>
      </p:sp>
      <p:sp>
        <p:nvSpPr>
          <p:cNvPr id="15" name="Text 13"/>
          <p:cNvSpPr/>
          <p:nvPr/>
        </p:nvSpPr>
        <p:spPr>
          <a:xfrm>
            <a:off x="980003" y="3995171"/>
            <a:ext cx="3949065" cy="875894"/>
          </a:xfrm>
          <a:prstGeom prst="rect">
            <a:avLst/>
          </a:prstGeom>
          <a:noFill/>
          <a:ln/>
        </p:spPr>
        <p:txBody>
          <a:bodyPr wrap="none" lIns="0" tIns="0" rIns="0" bIns="0" rtlCol="0" anchor="t"/>
          <a:lstStyle/>
          <a:p>
            <a:pPr marL="0" indent="0" algn="l">
              <a:lnSpc>
                <a:spcPts val="2250"/>
              </a:lnSpc>
              <a:buNone/>
            </a:pPr>
            <a:r>
              <a:rPr lang="en-US" dirty="0">
                <a:solidFill>
                  <a:srgbClr val="D7E5D8"/>
                </a:solidFill>
                <a:latin typeface="Arial" panose="020B0604020202020204" pitchFamily="34" charset="0"/>
                <a:ea typeface="Syne" pitchFamily="34" charset="-122"/>
                <a:cs typeface="Arial" panose="020B0604020202020204" pitchFamily="34" charset="0"/>
              </a:rPr>
              <a:t>1.1.11. Tư liệu hóa mô hình </a:t>
            </a:r>
          </a:p>
          <a:p>
            <a:pPr marL="0" indent="0" algn="l">
              <a:lnSpc>
                <a:spcPts val="2250"/>
              </a:lnSpc>
              <a:buNone/>
            </a:pPr>
            <a:r>
              <a:rPr lang="en-US" dirty="0">
                <a:solidFill>
                  <a:srgbClr val="D7E5D8"/>
                </a:solidFill>
                <a:latin typeface="Arial" panose="020B0604020202020204" pitchFamily="34" charset="0"/>
                <a:ea typeface="Syne" pitchFamily="34" charset="-122"/>
                <a:cs typeface="Arial" panose="020B0604020202020204" pitchFamily="34" charset="0"/>
              </a:rPr>
              <a:t>cấp xã, tỉnh</a:t>
            </a:r>
            <a:endParaRPr lang="en-US" dirty="0">
              <a:latin typeface="Arial" panose="020B0604020202020204" pitchFamily="34" charset="0"/>
              <a:cs typeface="Arial" panose="020B0604020202020204" pitchFamily="34" charset="0"/>
            </a:endParaRPr>
          </a:p>
        </p:txBody>
      </p:sp>
      <p:sp>
        <p:nvSpPr>
          <p:cNvPr id="16" name="Text 14"/>
          <p:cNvSpPr/>
          <p:nvPr/>
        </p:nvSpPr>
        <p:spPr>
          <a:xfrm>
            <a:off x="5200887" y="3894294"/>
            <a:ext cx="2968703" cy="1143000"/>
          </a:xfrm>
          <a:prstGeom prst="rect">
            <a:avLst/>
          </a:prstGeom>
          <a:noFill/>
          <a:ln/>
        </p:spPr>
        <p:txBody>
          <a:bodyPr wrap="square" lIns="0" tIns="0" rIns="0" bIns="0" rtlCol="0" anchor="t"/>
          <a:lstStyle/>
          <a:p>
            <a:pPr marL="0" indent="0" algn="l">
              <a:lnSpc>
                <a:spcPts val="2250"/>
              </a:lnSpc>
              <a:buNone/>
            </a:pPr>
            <a:r>
              <a:rPr lang="en-US" dirty="0">
                <a:solidFill>
                  <a:srgbClr val="D7E5D8"/>
                </a:solidFill>
                <a:latin typeface="Arial" panose="020B0604020202020204" pitchFamily="34" charset="0"/>
                <a:ea typeface="Syne" pitchFamily="34" charset="-122"/>
                <a:cs typeface="Arial" panose="020B0604020202020204" pitchFamily="34" charset="0"/>
              </a:rPr>
              <a:t>Các mô hình được tư liệu hoá thành các bài học kinh nghiệm để địa phương có thể áp dụng và nhân rộng trong các giai đoạn tiếp theo.</a:t>
            </a:r>
            <a:endParaRPr lang="en-US" dirty="0">
              <a:latin typeface="Arial" panose="020B0604020202020204" pitchFamily="34" charset="0"/>
              <a:cs typeface="Arial" panose="020B0604020202020204" pitchFamily="34" charset="0"/>
            </a:endParaRPr>
          </a:p>
        </p:txBody>
      </p:sp>
      <p:sp>
        <p:nvSpPr>
          <p:cNvPr id="17" name="Text 15"/>
          <p:cNvSpPr/>
          <p:nvPr/>
        </p:nvSpPr>
        <p:spPr>
          <a:xfrm>
            <a:off x="8348186" y="3940565"/>
            <a:ext cx="2892028" cy="285750"/>
          </a:xfrm>
          <a:prstGeom prst="rect">
            <a:avLst/>
          </a:prstGeom>
          <a:noFill/>
          <a:ln/>
        </p:spPr>
        <p:txBody>
          <a:bodyPr wrap="none" lIns="0" tIns="0" rIns="0" bIns="0" rtlCol="0" anchor="t"/>
          <a:lstStyle/>
          <a:p>
            <a:pPr marL="0" indent="0" algn="l">
              <a:lnSpc>
                <a:spcPts val="2250"/>
              </a:lnSpc>
              <a:buNone/>
            </a:pPr>
            <a:r>
              <a:rPr lang="en-US" dirty="0">
                <a:solidFill>
                  <a:srgbClr val="D7E5D8"/>
                </a:solidFill>
                <a:latin typeface="Arial" panose="020B0604020202020204" pitchFamily="34" charset="0"/>
                <a:ea typeface="Syne" pitchFamily="34" charset="-122"/>
                <a:cs typeface="Arial" panose="020B0604020202020204" pitchFamily="34" charset="0"/>
              </a:rPr>
              <a:t>T8-T9/2026</a:t>
            </a:r>
            <a:endParaRPr lang="en-US" dirty="0">
              <a:latin typeface="Arial" panose="020B0604020202020204" pitchFamily="34" charset="0"/>
              <a:cs typeface="Arial" panose="020B0604020202020204" pitchFamily="34" charset="0"/>
            </a:endParaRPr>
          </a:p>
        </p:txBody>
      </p:sp>
      <p:sp>
        <p:nvSpPr>
          <p:cNvPr id="18" name="Text 16"/>
          <p:cNvSpPr/>
          <p:nvPr/>
        </p:nvSpPr>
        <p:spPr>
          <a:xfrm>
            <a:off x="10749082" y="3928608"/>
            <a:ext cx="2895838" cy="285750"/>
          </a:xfrm>
          <a:prstGeom prst="rect">
            <a:avLst/>
          </a:prstGeom>
          <a:noFill/>
          <a:ln/>
        </p:spPr>
        <p:txBody>
          <a:bodyPr wrap="none" lIns="0" tIns="0" rIns="0" bIns="0" rtlCol="0" anchor="t"/>
          <a:lstStyle/>
          <a:p>
            <a:pPr marL="0" indent="0" algn="l">
              <a:lnSpc>
                <a:spcPts val="2250"/>
              </a:lnSpc>
              <a:buNone/>
            </a:pPr>
            <a:r>
              <a:rPr lang="en-US" dirty="0">
                <a:solidFill>
                  <a:srgbClr val="D7E5D8"/>
                </a:solidFill>
                <a:latin typeface="Arial" panose="020B0604020202020204" pitchFamily="34" charset="0"/>
                <a:ea typeface="Syne" pitchFamily="34" charset="-122"/>
                <a:cs typeface="Arial" panose="020B0604020202020204" pitchFamily="34" charset="0"/>
              </a:rPr>
              <a:t>Trung tâm </a:t>
            </a:r>
            <a:r>
              <a:rPr lang="en-US" dirty="0" err="1">
                <a:solidFill>
                  <a:srgbClr val="D7E5D8"/>
                </a:solidFill>
                <a:latin typeface="Arial" panose="020B0604020202020204" pitchFamily="34" charset="0"/>
                <a:ea typeface="Syne" pitchFamily="34" charset="-122"/>
                <a:cs typeface="Arial" panose="020B0604020202020204" pitchFamily="34" charset="0"/>
              </a:rPr>
              <a:t>CĐS&amp;CNTT</a:t>
            </a:r>
            <a:r>
              <a:rPr lang="en-US" dirty="0">
                <a:solidFill>
                  <a:srgbClr val="D7E5D8"/>
                </a:solidFill>
                <a:latin typeface="Arial" panose="020B0604020202020204" pitchFamily="34" charset="0"/>
                <a:ea typeface="Syne" pitchFamily="34" charset="-122"/>
                <a:cs typeface="Arial" panose="020B0604020202020204" pitchFamily="34" charset="0"/>
              </a:rPr>
              <a:t> </a:t>
            </a:r>
          </a:p>
          <a:p>
            <a:pPr marL="0" indent="0" algn="l">
              <a:lnSpc>
                <a:spcPts val="2250"/>
              </a:lnSpc>
              <a:buNone/>
            </a:pPr>
            <a:r>
              <a:rPr lang="en-US" dirty="0">
                <a:solidFill>
                  <a:srgbClr val="D7E5D8"/>
                </a:solidFill>
                <a:latin typeface="Arial" panose="020B0604020202020204" pitchFamily="34" charset="0"/>
                <a:ea typeface="Syne" pitchFamily="34" charset="-122"/>
                <a:cs typeface="Arial" panose="020B0604020202020204" pitchFamily="34" charset="0"/>
              </a:rPr>
              <a:t>và CEGORN</a:t>
            </a:r>
            <a:endParaRPr lang="en-US" dirty="0">
              <a:latin typeface="Arial" panose="020B0604020202020204" pitchFamily="34" charset="0"/>
              <a:cs typeface="Arial" panose="020B0604020202020204" pitchFamily="34" charset="0"/>
            </a:endParaRPr>
          </a:p>
        </p:txBody>
      </p:sp>
      <p:sp>
        <p:nvSpPr>
          <p:cNvPr id="19" name="Shape 17"/>
          <p:cNvSpPr/>
          <p:nvPr/>
        </p:nvSpPr>
        <p:spPr>
          <a:xfrm>
            <a:off x="793790" y="5734365"/>
            <a:ext cx="4228505" cy="2330172"/>
          </a:xfrm>
          <a:prstGeom prst="roundRect">
            <a:avLst>
              <a:gd name="adj" fmla="val 3220"/>
            </a:avLst>
          </a:prstGeom>
          <a:solidFill>
            <a:srgbClr val="547808"/>
          </a:solidFill>
          <a:ln w="7620">
            <a:solidFill>
              <a:srgbClr val="6D9121"/>
            </a:solidFill>
            <a:prstDash val="solid"/>
          </a:ln>
        </p:spPr>
      </p:sp>
      <p:sp>
        <p:nvSpPr>
          <p:cNvPr id="20" name="Shape 18"/>
          <p:cNvSpPr/>
          <p:nvPr/>
        </p:nvSpPr>
        <p:spPr>
          <a:xfrm>
            <a:off x="980003" y="5920579"/>
            <a:ext cx="535781" cy="535781"/>
          </a:xfrm>
          <a:prstGeom prst="roundRect">
            <a:avLst>
              <a:gd name="adj" fmla="val 17064968"/>
            </a:avLst>
          </a:prstGeom>
          <a:solidFill>
            <a:srgbClr val="A9F00F"/>
          </a:solidFill>
          <a:ln/>
        </p:spPr>
      </p:sp>
      <p:pic>
        <p:nvPicPr>
          <p:cNvPr id="21" name="Image 0" descr="preencoded.png"/>
          <p:cNvPicPr>
            <a:picLocks noChangeAspect="1"/>
          </p:cNvPicPr>
          <p:nvPr/>
        </p:nvPicPr>
        <p:blipFill>
          <a:blip r:embed="rId3"/>
          <a:stretch>
            <a:fillRect/>
          </a:stretch>
        </p:blipFill>
        <p:spPr>
          <a:xfrm>
            <a:off x="1127284" y="6037736"/>
            <a:ext cx="241102" cy="301347"/>
          </a:xfrm>
          <a:prstGeom prst="rect">
            <a:avLst/>
          </a:prstGeom>
        </p:spPr>
      </p:pic>
      <p:sp>
        <p:nvSpPr>
          <p:cNvPr id="22" name="Text 19"/>
          <p:cNvSpPr/>
          <p:nvPr/>
        </p:nvSpPr>
        <p:spPr>
          <a:xfrm>
            <a:off x="980003" y="6634954"/>
            <a:ext cx="2863096" cy="278963"/>
          </a:xfrm>
          <a:prstGeom prst="rect">
            <a:avLst/>
          </a:prstGeom>
          <a:noFill/>
          <a:ln/>
        </p:spPr>
        <p:txBody>
          <a:bodyPr wrap="none" lIns="0" tIns="0" rIns="0" bIns="0" rtlCol="0" anchor="t"/>
          <a:lstStyle/>
          <a:p>
            <a:pPr marL="0" indent="0" algn="l">
              <a:lnSpc>
                <a:spcPts val="2150"/>
              </a:lnSpc>
              <a:buNone/>
            </a:pPr>
            <a:r>
              <a:rPr lang="en-US" b="1" dirty="0">
                <a:solidFill>
                  <a:srgbClr val="FFFFFF"/>
                </a:solidFill>
                <a:latin typeface="Arial" panose="020B0604020202020204" pitchFamily="34" charset="0"/>
                <a:ea typeface="Syne Extra Bold" pitchFamily="34" charset="-122"/>
                <a:cs typeface="Arial" panose="020B0604020202020204" pitchFamily="34" charset="0"/>
              </a:rPr>
              <a:t>Video hướng dẫn</a:t>
            </a:r>
            <a:endParaRPr lang="en-US" dirty="0">
              <a:latin typeface="Arial" panose="020B0604020202020204" pitchFamily="34" charset="0"/>
              <a:cs typeface="Arial" panose="020B0604020202020204" pitchFamily="34" charset="0"/>
            </a:endParaRPr>
          </a:p>
        </p:txBody>
      </p:sp>
      <p:sp>
        <p:nvSpPr>
          <p:cNvPr id="23" name="Text 20"/>
          <p:cNvSpPr/>
          <p:nvPr/>
        </p:nvSpPr>
        <p:spPr>
          <a:xfrm>
            <a:off x="980003" y="7021074"/>
            <a:ext cx="3856077" cy="857250"/>
          </a:xfrm>
          <a:prstGeom prst="rect">
            <a:avLst/>
          </a:prstGeom>
          <a:noFill/>
          <a:ln/>
        </p:spPr>
        <p:txBody>
          <a:bodyPr wrap="square" lIns="0" tIns="0" rIns="0" bIns="0" rtlCol="0" anchor="t"/>
          <a:lstStyle/>
          <a:p>
            <a:pPr marL="0" indent="0" algn="l">
              <a:lnSpc>
                <a:spcPts val="2250"/>
              </a:lnSpc>
              <a:buNone/>
            </a:pPr>
            <a:r>
              <a:rPr lang="en-US" dirty="0">
                <a:solidFill>
                  <a:srgbClr val="FFFFFF"/>
                </a:solidFill>
                <a:latin typeface="Arial" panose="020B0604020202020204" pitchFamily="34" charset="0"/>
                <a:ea typeface="Syne" pitchFamily="34" charset="-122"/>
                <a:cs typeface="Arial" panose="020B0604020202020204" pitchFamily="34" charset="0"/>
              </a:rPr>
              <a:t>Các video sẽ được thiết kế ngắn gọn, dễ hiểu, tập trung vào các thao tác cụ thể mà cán bộ cần thực hiện</a:t>
            </a:r>
            <a:endParaRPr lang="en-US" dirty="0">
              <a:latin typeface="Arial" panose="020B0604020202020204" pitchFamily="34" charset="0"/>
              <a:cs typeface="Arial" panose="020B0604020202020204" pitchFamily="34" charset="0"/>
            </a:endParaRPr>
          </a:p>
        </p:txBody>
      </p:sp>
      <p:sp>
        <p:nvSpPr>
          <p:cNvPr id="24" name="Shape 21"/>
          <p:cNvSpPr/>
          <p:nvPr/>
        </p:nvSpPr>
        <p:spPr>
          <a:xfrm>
            <a:off x="5200888" y="5734365"/>
            <a:ext cx="4228505" cy="2330172"/>
          </a:xfrm>
          <a:prstGeom prst="roundRect">
            <a:avLst>
              <a:gd name="adj" fmla="val 3220"/>
            </a:avLst>
          </a:prstGeom>
          <a:solidFill>
            <a:srgbClr val="547808"/>
          </a:solidFill>
          <a:ln w="7620">
            <a:solidFill>
              <a:srgbClr val="6D9121"/>
            </a:solidFill>
            <a:prstDash val="solid"/>
          </a:ln>
        </p:spPr>
      </p:sp>
      <p:sp>
        <p:nvSpPr>
          <p:cNvPr id="25" name="Shape 22"/>
          <p:cNvSpPr/>
          <p:nvPr/>
        </p:nvSpPr>
        <p:spPr>
          <a:xfrm>
            <a:off x="5387102" y="5920579"/>
            <a:ext cx="535781" cy="535781"/>
          </a:xfrm>
          <a:prstGeom prst="roundRect">
            <a:avLst>
              <a:gd name="adj" fmla="val 17064968"/>
            </a:avLst>
          </a:prstGeom>
          <a:solidFill>
            <a:srgbClr val="A9F00F"/>
          </a:solidFill>
          <a:ln/>
        </p:spPr>
      </p:sp>
      <p:pic>
        <p:nvPicPr>
          <p:cNvPr id="26" name="Image 1" descr="preencoded.png"/>
          <p:cNvPicPr>
            <a:picLocks noChangeAspect="1"/>
          </p:cNvPicPr>
          <p:nvPr/>
        </p:nvPicPr>
        <p:blipFill>
          <a:blip r:embed="rId4"/>
          <a:stretch>
            <a:fillRect/>
          </a:stretch>
        </p:blipFill>
        <p:spPr>
          <a:xfrm>
            <a:off x="5534382" y="6037736"/>
            <a:ext cx="241102" cy="301347"/>
          </a:xfrm>
          <a:prstGeom prst="rect">
            <a:avLst/>
          </a:prstGeom>
        </p:spPr>
      </p:pic>
      <p:sp>
        <p:nvSpPr>
          <p:cNvPr id="27" name="Text 23"/>
          <p:cNvSpPr/>
          <p:nvPr/>
        </p:nvSpPr>
        <p:spPr>
          <a:xfrm>
            <a:off x="5387102" y="6634954"/>
            <a:ext cx="2232779" cy="278963"/>
          </a:xfrm>
          <a:prstGeom prst="rect">
            <a:avLst/>
          </a:prstGeom>
          <a:noFill/>
          <a:ln/>
        </p:spPr>
        <p:txBody>
          <a:bodyPr wrap="none" lIns="0" tIns="0" rIns="0" bIns="0" rtlCol="0" anchor="t"/>
          <a:lstStyle/>
          <a:p>
            <a:pPr marL="0" indent="0" algn="l">
              <a:lnSpc>
                <a:spcPts val="2150"/>
              </a:lnSpc>
              <a:buNone/>
            </a:pPr>
            <a:r>
              <a:rPr lang="en-US" b="1" dirty="0">
                <a:solidFill>
                  <a:srgbClr val="FFFFFF"/>
                </a:solidFill>
                <a:latin typeface="Arial" panose="020B0604020202020204" pitchFamily="34" charset="0"/>
                <a:ea typeface="Syne Extra Bold" pitchFamily="34" charset="-122"/>
                <a:cs typeface="Arial" panose="020B0604020202020204" pitchFamily="34" charset="0"/>
              </a:rPr>
              <a:t>Tư liệu hóa</a:t>
            </a:r>
            <a:endParaRPr lang="en-US" dirty="0">
              <a:latin typeface="Arial" panose="020B0604020202020204" pitchFamily="34" charset="0"/>
              <a:cs typeface="Arial" panose="020B0604020202020204" pitchFamily="34" charset="0"/>
            </a:endParaRPr>
          </a:p>
        </p:txBody>
      </p:sp>
      <p:sp>
        <p:nvSpPr>
          <p:cNvPr id="28" name="Text 24"/>
          <p:cNvSpPr/>
          <p:nvPr/>
        </p:nvSpPr>
        <p:spPr>
          <a:xfrm>
            <a:off x="5387102" y="7021074"/>
            <a:ext cx="3856077" cy="857250"/>
          </a:xfrm>
          <a:prstGeom prst="rect">
            <a:avLst/>
          </a:prstGeom>
          <a:noFill/>
          <a:ln/>
        </p:spPr>
        <p:txBody>
          <a:bodyPr wrap="square" lIns="0" tIns="0" rIns="0" bIns="0" rtlCol="0" anchor="t"/>
          <a:lstStyle/>
          <a:p>
            <a:pPr marL="0" indent="0" algn="l">
              <a:lnSpc>
                <a:spcPts val="2250"/>
              </a:lnSpc>
              <a:buNone/>
            </a:pPr>
            <a:r>
              <a:rPr lang="en-US" dirty="0">
                <a:solidFill>
                  <a:srgbClr val="FFFFFF"/>
                </a:solidFill>
                <a:latin typeface="Arial" panose="020B0604020202020204" pitchFamily="34" charset="0"/>
                <a:ea typeface="Syne" pitchFamily="34" charset="-122"/>
                <a:cs typeface="Arial" panose="020B0604020202020204" pitchFamily="34" charset="0"/>
              </a:rPr>
              <a:t>Quá trình triển khai sẽ được ghi lại đầy đủ, bao gồm các thách thức, giải pháp và bài học kinh nghiệm</a:t>
            </a:r>
            <a:endParaRPr lang="en-US" dirty="0">
              <a:latin typeface="Arial" panose="020B0604020202020204" pitchFamily="34" charset="0"/>
              <a:cs typeface="Arial" panose="020B0604020202020204" pitchFamily="34" charset="0"/>
            </a:endParaRPr>
          </a:p>
        </p:txBody>
      </p:sp>
      <p:sp>
        <p:nvSpPr>
          <p:cNvPr id="29" name="Shape 25"/>
          <p:cNvSpPr/>
          <p:nvPr/>
        </p:nvSpPr>
        <p:spPr>
          <a:xfrm>
            <a:off x="9607987" y="5734365"/>
            <a:ext cx="4228505" cy="2330172"/>
          </a:xfrm>
          <a:prstGeom prst="roundRect">
            <a:avLst>
              <a:gd name="adj" fmla="val 3220"/>
            </a:avLst>
          </a:prstGeom>
          <a:solidFill>
            <a:srgbClr val="547808"/>
          </a:solidFill>
          <a:ln w="7620">
            <a:solidFill>
              <a:srgbClr val="6D9121"/>
            </a:solidFill>
            <a:prstDash val="solid"/>
          </a:ln>
        </p:spPr>
      </p:sp>
      <p:sp>
        <p:nvSpPr>
          <p:cNvPr id="30" name="Shape 26"/>
          <p:cNvSpPr/>
          <p:nvPr/>
        </p:nvSpPr>
        <p:spPr>
          <a:xfrm>
            <a:off x="9794200" y="5920579"/>
            <a:ext cx="535781" cy="535781"/>
          </a:xfrm>
          <a:prstGeom prst="roundRect">
            <a:avLst>
              <a:gd name="adj" fmla="val 17064968"/>
            </a:avLst>
          </a:prstGeom>
          <a:solidFill>
            <a:srgbClr val="A9F00F"/>
          </a:solidFill>
          <a:ln/>
        </p:spPr>
      </p:sp>
      <p:pic>
        <p:nvPicPr>
          <p:cNvPr id="31" name="Image 2" descr="preencoded.png"/>
          <p:cNvPicPr>
            <a:picLocks noChangeAspect="1"/>
          </p:cNvPicPr>
          <p:nvPr/>
        </p:nvPicPr>
        <p:blipFill>
          <a:blip r:embed="rId5"/>
          <a:stretch>
            <a:fillRect/>
          </a:stretch>
        </p:blipFill>
        <p:spPr>
          <a:xfrm>
            <a:off x="9941481" y="6037736"/>
            <a:ext cx="241102" cy="301347"/>
          </a:xfrm>
          <a:prstGeom prst="rect">
            <a:avLst/>
          </a:prstGeom>
        </p:spPr>
      </p:pic>
      <p:sp>
        <p:nvSpPr>
          <p:cNvPr id="32" name="Text 27"/>
          <p:cNvSpPr/>
          <p:nvPr/>
        </p:nvSpPr>
        <p:spPr>
          <a:xfrm>
            <a:off x="9794200" y="6634954"/>
            <a:ext cx="3350895" cy="278963"/>
          </a:xfrm>
          <a:prstGeom prst="rect">
            <a:avLst/>
          </a:prstGeom>
          <a:noFill/>
          <a:ln/>
        </p:spPr>
        <p:txBody>
          <a:bodyPr wrap="none" lIns="0" tIns="0" rIns="0" bIns="0" rtlCol="0" anchor="t"/>
          <a:lstStyle/>
          <a:p>
            <a:pPr marL="0" indent="0" algn="l">
              <a:lnSpc>
                <a:spcPts val="2150"/>
              </a:lnSpc>
              <a:buNone/>
            </a:pPr>
            <a:r>
              <a:rPr lang="en-US" b="1" dirty="0">
                <a:solidFill>
                  <a:srgbClr val="FFFFFF"/>
                </a:solidFill>
                <a:latin typeface="Arial" panose="020B0604020202020204" pitchFamily="34" charset="0"/>
                <a:ea typeface="Syne Extra Bold" pitchFamily="34" charset="-122"/>
                <a:cs typeface="Arial" panose="020B0604020202020204" pitchFamily="34" charset="0"/>
              </a:rPr>
              <a:t>Chia sẻ kinh nghiệm</a:t>
            </a:r>
            <a:endParaRPr lang="en-US" dirty="0">
              <a:latin typeface="Arial" panose="020B0604020202020204" pitchFamily="34" charset="0"/>
              <a:cs typeface="Arial" panose="020B0604020202020204" pitchFamily="34" charset="0"/>
            </a:endParaRPr>
          </a:p>
        </p:txBody>
      </p:sp>
      <p:sp>
        <p:nvSpPr>
          <p:cNvPr id="33" name="Text 28"/>
          <p:cNvSpPr/>
          <p:nvPr/>
        </p:nvSpPr>
        <p:spPr>
          <a:xfrm>
            <a:off x="9794200" y="7021074"/>
            <a:ext cx="3856077" cy="857250"/>
          </a:xfrm>
          <a:prstGeom prst="rect">
            <a:avLst/>
          </a:prstGeom>
          <a:noFill/>
          <a:ln/>
        </p:spPr>
        <p:txBody>
          <a:bodyPr wrap="square" lIns="0" tIns="0" rIns="0" bIns="0" rtlCol="0" anchor="t"/>
          <a:lstStyle/>
          <a:p>
            <a:pPr marL="0" indent="0" algn="l">
              <a:lnSpc>
                <a:spcPts val="2250"/>
              </a:lnSpc>
              <a:buNone/>
            </a:pPr>
            <a:r>
              <a:rPr lang="en-US" dirty="0">
                <a:solidFill>
                  <a:srgbClr val="FFFFFF"/>
                </a:solidFill>
                <a:latin typeface="Arial" panose="020B0604020202020204" pitchFamily="34" charset="0"/>
                <a:ea typeface="Syne" pitchFamily="34" charset="-122"/>
                <a:cs typeface="Arial" panose="020B0604020202020204" pitchFamily="34" charset="0"/>
              </a:rPr>
              <a:t>Các bài học kinh nghiệm sẽ được chia sẻ rộng rãi để các địa phương khác có thể học hỏi và áp dụng</a:t>
            </a:r>
            <a:endParaRPr lang="en-US" dirty="0">
              <a:latin typeface="Arial" panose="020B0604020202020204" pitchFamily="34" charset="0"/>
              <a:cs typeface="Arial" panose="020B0604020202020204" pitchFamily="34" charset="0"/>
            </a:endParaRPr>
          </a:p>
        </p:txBody>
      </p:sp>
      <p:sp>
        <p:nvSpPr>
          <p:cNvPr id="34" name="Text 0">
            <a:extLst>
              <a:ext uri="{FF2B5EF4-FFF2-40B4-BE49-F238E27FC236}">
                <a16:creationId xmlns:a16="http://schemas.microsoft.com/office/drawing/2014/main" id="{B0837B51-4D25-63AF-483E-CC9223965486}"/>
              </a:ext>
            </a:extLst>
          </p:cNvPr>
          <p:cNvSpPr/>
          <p:nvPr/>
        </p:nvSpPr>
        <p:spPr>
          <a:xfrm>
            <a:off x="793790" y="589002"/>
            <a:ext cx="7856915" cy="496133"/>
          </a:xfrm>
          <a:prstGeom prst="rect">
            <a:avLst/>
          </a:prstGeom>
          <a:noFill/>
          <a:ln/>
        </p:spPr>
        <p:txBody>
          <a:bodyPr wrap="none" lIns="0" tIns="0" rIns="0" bIns="0" rtlCol="0" anchor="t"/>
          <a:lstStyle/>
          <a:p>
            <a:pPr marL="0" indent="0" algn="l">
              <a:lnSpc>
                <a:spcPts val="3900"/>
              </a:lnSpc>
              <a:buNone/>
            </a:pPr>
            <a:r>
              <a:rPr lang="en-US" sz="3000" b="1">
                <a:solidFill>
                  <a:srgbClr val="FFFF00"/>
                </a:solidFill>
                <a:latin typeface="Arial" panose="020B0604020202020204" pitchFamily="34" charset="0"/>
                <a:ea typeface="Syne Extra Bold" pitchFamily="34" charset="-122"/>
                <a:cs typeface="Arial" panose="020B0604020202020204" pitchFamily="34" charset="0"/>
              </a:rPr>
              <a:t>KẾ HOẠCH PHỐI HỢP TRIỂN KHAI DỰ ÁN</a:t>
            </a:r>
            <a:endParaRPr lang="en-US" sz="3000" dirty="0">
              <a:solidFill>
                <a:srgbClr val="FFFF00"/>
              </a:solidFill>
              <a:latin typeface="Arial" panose="020B060402020202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109731" y="914922"/>
            <a:ext cx="3601045" cy="815102"/>
          </a:xfrm>
          <a:prstGeom prst="rect">
            <a:avLst/>
          </a:prstGeom>
          <a:noFill/>
          <a:ln/>
        </p:spPr>
        <p:txBody>
          <a:bodyPr wrap="none" lIns="0" tIns="0" rIns="0" bIns="0" rtlCol="0" anchor="t"/>
          <a:lstStyle/>
          <a:p>
            <a:pPr marL="0" indent="0" algn="ctr">
              <a:lnSpc>
                <a:spcPts val="6400"/>
              </a:lnSpc>
              <a:buNone/>
            </a:pPr>
            <a:r>
              <a:rPr lang="en-US" sz="3600" b="1">
                <a:solidFill>
                  <a:srgbClr val="FFFF00"/>
                </a:solidFill>
                <a:latin typeface="Arial" panose="020B0604020202020204" pitchFamily="34" charset="0"/>
                <a:ea typeface="Syne Extra Bold" pitchFamily="34" charset="-122"/>
                <a:cs typeface="Arial" panose="020B0604020202020204" pitchFamily="34" charset="0"/>
              </a:rPr>
              <a:t>NỘI DUNG</a:t>
            </a:r>
            <a:endParaRPr lang="en-US" sz="3600" dirty="0">
              <a:solidFill>
                <a:srgbClr val="FFFF00"/>
              </a:solidFill>
              <a:latin typeface="Arial" panose="020B0604020202020204" pitchFamily="34" charset="0"/>
              <a:cs typeface="Arial" panose="020B0604020202020204" pitchFamily="34" charset="0"/>
            </a:endParaRPr>
          </a:p>
        </p:txBody>
      </p:sp>
      <p:pic>
        <p:nvPicPr>
          <p:cNvPr id="3" name="Image 0" descr="preencoded.png"/>
          <p:cNvPicPr>
            <a:picLocks noChangeAspect="1"/>
          </p:cNvPicPr>
          <p:nvPr/>
        </p:nvPicPr>
        <p:blipFill>
          <a:blip r:embed="rId3"/>
          <a:stretch>
            <a:fillRect/>
          </a:stretch>
        </p:blipFill>
        <p:spPr>
          <a:xfrm>
            <a:off x="673299" y="1993583"/>
            <a:ext cx="590550" cy="590550"/>
          </a:xfrm>
          <a:prstGeom prst="rect">
            <a:avLst/>
          </a:prstGeom>
        </p:spPr>
      </p:pic>
      <p:sp>
        <p:nvSpPr>
          <p:cNvPr id="4" name="Text 1"/>
          <p:cNvSpPr/>
          <p:nvPr/>
        </p:nvSpPr>
        <p:spPr>
          <a:xfrm>
            <a:off x="1370290" y="2220635"/>
            <a:ext cx="3601045" cy="590550"/>
          </a:xfrm>
          <a:prstGeom prst="rect">
            <a:avLst/>
          </a:prstGeom>
          <a:noFill/>
          <a:ln/>
        </p:spPr>
        <p:txBody>
          <a:bodyPr wrap="square" lIns="0" tIns="0" rIns="0" bIns="0" rtlCol="0" anchor="t"/>
          <a:lstStyle/>
          <a:p>
            <a:pPr marL="0" indent="0" algn="l">
              <a:lnSpc>
                <a:spcPts val="2300"/>
              </a:lnSpc>
              <a:buNone/>
            </a:pPr>
            <a:r>
              <a:rPr lang="en-US" sz="2000" b="1" dirty="0">
                <a:solidFill>
                  <a:srgbClr val="FFFFFF"/>
                </a:solidFill>
                <a:latin typeface="Arial" panose="020B0604020202020204" pitchFamily="34" charset="0"/>
                <a:ea typeface="Syne Extra Bold" pitchFamily="34" charset="-122"/>
                <a:cs typeface="Arial" panose="020B0604020202020204" pitchFamily="34" charset="0"/>
              </a:rPr>
              <a:t>Thông tin chung về dự án</a:t>
            </a:r>
            <a:endParaRPr lang="en-US" sz="2000" dirty="0">
              <a:latin typeface="Arial" panose="020B0604020202020204" pitchFamily="34" charset="0"/>
              <a:cs typeface="Arial" panose="020B0604020202020204" pitchFamily="34" charset="0"/>
            </a:endParaRPr>
          </a:p>
        </p:txBody>
      </p:sp>
      <p:pic>
        <p:nvPicPr>
          <p:cNvPr id="5" name="Image 1" descr="preencoded.png"/>
          <p:cNvPicPr>
            <a:picLocks noChangeAspect="1"/>
          </p:cNvPicPr>
          <p:nvPr/>
        </p:nvPicPr>
        <p:blipFill>
          <a:blip r:embed="rId4"/>
          <a:stretch>
            <a:fillRect/>
          </a:stretch>
        </p:blipFill>
        <p:spPr>
          <a:xfrm>
            <a:off x="673299" y="2912039"/>
            <a:ext cx="573643" cy="573643"/>
          </a:xfrm>
          <a:prstGeom prst="rect">
            <a:avLst/>
          </a:prstGeom>
        </p:spPr>
      </p:pic>
      <p:sp>
        <p:nvSpPr>
          <p:cNvPr id="6" name="Text 2"/>
          <p:cNvSpPr/>
          <p:nvPr/>
        </p:nvSpPr>
        <p:spPr>
          <a:xfrm>
            <a:off x="1365053" y="3043337"/>
            <a:ext cx="3601045" cy="590550"/>
          </a:xfrm>
          <a:prstGeom prst="rect">
            <a:avLst/>
          </a:prstGeom>
          <a:noFill/>
          <a:ln/>
        </p:spPr>
        <p:txBody>
          <a:bodyPr wrap="square" lIns="0" tIns="0" rIns="0" bIns="0" rtlCol="0" anchor="t"/>
          <a:lstStyle/>
          <a:p>
            <a:pPr marL="0" indent="0" algn="l">
              <a:lnSpc>
                <a:spcPts val="2300"/>
              </a:lnSpc>
              <a:buNone/>
            </a:pPr>
            <a:r>
              <a:rPr lang="en-US" sz="2000" b="1" dirty="0">
                <a:solidFill>
                  <a:srgbClr val="FFFFFF"/>
                </a:solidFill>
                <a:latin typeface="Arial" panose="020B0604020202020204" pitchFamily="34" charset="0"/>
                <a:ea typeface="Syne Extra Bold" pitchFamily="34" charset="-122"/>
                <a:cs typeface="Arial" panose="020B0604020202020204" pitchFamily="34" charset="0"/>
              </a:rPr>
              <a:t>Bối cảnh thực hiện dự án</a:t>
            </a:r>
            <a:endParaRPr lang="en-US" sz="2000" dirty="0">
              <a:latin typeface="Arial" panose="020B0604020202020204" pitchFamily="34" charset="0"/>
              <a:cs typeface="Arial" panose="020B0604020202020204" pitchFamily="34" charset="0"/>
            </a:endParaRPr>
          </a:p>
        </p:txBody>
      </p:sp>
      <p:pic>
        <p:nvPicPr>
          <p:cNvPr id="7" name="Image 2" descr="preencoded.png"/>
          <p:cNvPicPr>
            <a:picLocks noChangeAspect="1"/>
          </p:cNvPicPr>
          <p:nvPr/>
        </p:nvPicPr>
        <p:blipFill>
          <a:blip r:embed="rId5"/>
          <a:stretch>
            <a:fillRect/>
          </a:stretch>
        </p:blipFill>
        <p:spPr>
          <a:xfrm>
            <a:off x="680083" y="3826466"/>
            <a:ext cx="573643" cy="573643"/>
          </a:xfrm>
          <a:prstGeom prst="rect">
            <a:avLst/>
          </a:prstGeom>
        </p:spPr>
      </p:pic>
      <p:sp>
        <p:nvSpPr>
          <p:cNvPr id="8" name="Text 3"/>
          <p:cNvSpPr/>
          <p:nvPr/>
        </p:nvSpPr>
        <p:spPr>
          <a:xfrm>
            <a:off x="1383507" y="3957764"/>
            <a:ext cx="3923955" cy="590550"/>
          </a:xfrm>
          <a:prstGeom prst="rect">
            <a:avLst/>
          </a:prstGeom>
          <a:noFill/>
          <a:ln/>
        </p:spPr>
        <p:txBody>
          <a:bodyPr wrap="square" lIns="0" tIns="0" rIns="0" bIns="0" rtlCol="0" anchor="t"/>
          <a:lstStyle/>
          <a:p>
            <a:pPr marL="0" indent="0" algn="l">
              <a:lnSpc>
                <a:spcPts val="2300"/>
              </a:lnSpc>
              <a:buNone/>
            </a:pPr>
            <a:r>
              <a:rPr lang="en-US" sz="2000" b="1" dirty="0">
                <a:solidFill>
                  <a:srgbClr val="FFFFFF"/>
                </a:solidFill>
                <a:latin typeface="Arial" panose="020B0604020202020204" pitchFamily="34" charset="0"/>
                <a:ea typeface="Syne Extra Bold" pitchFamily="34" charset="-122"/>
                <a:cs typeface="Arial" panose="020B0604020202020204" pitchFamily="34" charset="0"/>
              </a:rPr>
              <a:t>Mục tiêu </a:t>
            </a:r>
            <a:r>
              <a:rPr lang="en-US" sz="2000" b="1">
                <a:solidFill>
                  <a:srgbClr val="FFFFFF"/>
                </a:solidFill>
                <a:latin typeface="Arial" panose="020B0604020202020204" pitchFamily="34" charset="0"/>
                <a:ea typeface="Syne Extra Bold" pitchFamily="34" charset="-122"/>
                <a:cs typeface="Arial" panose="020B0604020202020204" pitchFamily="34" charset="0"/>
              </a:rPr>
              <a:t>và phạm vi của </a:t>
            </a:r>
            <a:r>
              <a:rPr lang="en-US" sz="2000" b="1" dirty="0">
                <a:solidFill>
                  <a:srgbClr val="FFFFFF"/>
                </a:solidFill>
                <a:latin typeface="Arial" panose="020B0604020202020204" pitchFamily="34" charset="0"/>
                <a:ea typeface="Syne Extra Bold" pitchFamily="34" charset="-122"/>
                <a:cs typeface="Arial" panose="020B0604020202020204" pitchFamily="34" charset="0"/>
              </a:rPr>
              <a:t>dự án</a:t>
            </a:r>
            <a:endParaRPr lang="en-US" sz="2000" dirty="0">
              <a:latin typeface="Arial" panose="020B0604020202020204" pitchFamily="34" charset="0"/>
              <a:cs typeface="Arial" panose="020B0604020202020204" pitchFamily="34" charset="0"/>
            </a:endParaRPr>
          </a:p>
        </p:txBody>
      </p:sp>
      <p:pic>
        <p:nvPicPr>
          <p:cNvPr id="9" name="Image 3" descr="preencoded.png"/>
          <p:cNvPicPr>
            <a:picLocks noChangeAspect="1"/>
          </p:cNvPicPr>
          <p:nvPr/>
        </p:nvPicPr>
        <p:blipFill>
          <a:blip r:embed="rId6"/>
          <a:stretch>
            <a:fillRect/>
          </a:stretch>
        </p:blipFill>
        <p:spPr>
          <a:xfrm>
            <a:off x="668062" y="4799563"/>
            <a:ext cx="590550" cy="590550"/>
          </a:xfrm>
          <a:prstGeom prst="rect">
            <a:avLst/>
          </a:prstGeom>
        </p:spPr>
      </p:pic>
      <p:sp>
        <p:nvSpPr>
          <p:cNvPr id="10" name="Text 4"/>
          <p:cNvSpPr/>
          <p:nvPr/>
        </p:nvSpPr>
        <p:spPr>
          <a:xfrm>
            <a:off x="1365053" y="4947200"/>
            <a:ext cx="3601045" cy="590550"/>
          </a:xfrm>
          <a:prstGeom prst="rect">
            <a:avLst/>
          </a:prstGeom>
          <a:noFill/>
          <a:ln/>
        </p:spPr>
        <p:txBody>
          <a:bodyPr wrap="square" lIns="0" tIns="0" rIns="0" bIns="0" rtlCol="0" anchor="t"/>
          <a:lstStyle/>
          <a:p>
            <a:pPr marL="0" indent="0" algn="l">
              <a:lnSpc>
                <a:spcPts val="2300"/>
              </a:lnSpc>
              <a:buNone/>
            </a:pPr>
            <a:r>
              <a:rPr lang="en-US" sz="2000" b="1" dirty="0">
                <a:solidFill>
                  <a:srgbClr val="FFFFFF"/>
                </a:solidFill>
                <a:latin typeface="Arial" panose="020B0604020202020204" pitchFamily="34" charset="0"/>
                <a:ea typeface="Syne Extra Bold" pitchFamily="34" charset="-122"/>
                <a:cs typeface="Arial" panose="020B0604020202020204" pitchFamily="34" charset="0"/>
              </a:rPr>
              <a:t>Sơ đồ vận hành dự án</a:t>
            </a:r>
            <a:endParaRPr lang="en-US" sz="2000" dirty="0">
              <a:latin typeface="Arial" panose="020B0604020202020204" pitchFamily="34" charset="0"/>
              <a:cs typeface="Arial" panose="020B0604020202020204" pitchFamily="34" charset="0"/>
            </a:endParaRPr>
          </a:p>
        </p:txBody>
      </p:sp>
      <p:pic>
        <p:nvPicPr>
          <p:cNvPr id="11" name="Image 4" descr="preencoded.png"/>
          <p:cNvPicPr>
            <a:picLocks noChangeAspect="1"/>
          </p:cNvPicPr>
          <p:nvPr/>
        </p:nvPicPr>
        <p:blipFill>
          <a:blip r:embed="rId7"/>
          <a:stretch>
            <a:fillRect/>
          </a:stretch>
        </p:blipFill>
        <p:spPr>
          <a:xfrm>
            <a:off x="659608" y="5741967"/>
            <a:ext cx="573643" cy="573643"/>
          </a:xfrm>
          <a:prstGeom prst="rect">
            <a:avLst/>
          </a:prstGeom>
        </p:spPr>
      </p:pic>
      <p:sp>
        <p:nvSpPr>
          <p:cNvPr id="12" name="Text 5"/>
          <p:cNvSpPr/>
          <p:nvPr/>
        </p:nvSpPr>
        <p:spPr>
          <a:xfrm>
            <a:off x="1365053" y="5936636"/>
            <a:ext cx="3601045" cy="590550"/>
          </a:xfrm>
          <a:prstGeom prst="rect">
            <a:avLst/>
          </a:prstGeom>
          <a:noFill/>
          <a:ln/>
        </p:spPr>
        <p:txBody>
          <a:bodyPr wrap="square" lIns="0" tIns="0" rIns="0" bIns="0" rtlCol="0" anchor="t"/>
          <a:lstStyle/>
          <a:p>
            <a:pPr marL="0" indent="0" algn="l">
              <a:lnSpc>
                <a:spcPts val="2300"/>
              </a:lnSpc>
              <a:buNone/>
            </a:pPr>
            <a:r>
              <a:rPr lang="en-US" sz="2000" b="1" dirty="0">
                <a:solidFill>
                  <a:srgbClr val="FFFFFF"/>
                </a:solidFill>
                <a:latin typeface="Arial" panose="020B0604020202020204" pitchFamily="34" charset="0"/>
                <a:ea typeface="Syne Extra Bold" pitchFamily="34" charset="-122"/>
                <a:cs typeface="Arial" panose="020B0604020202020204" pitchFamily="34" charset="0"/>
              </a:rPr>
              <a:t>Kế hoạch phối hợp triển khai</a:t>
            </a:r>
            <a:endParaRPr lang="en-US" sz="2000" dirty="0">
              <a:latin typeface="Arial" panose="020B0604020202020204" pitchFamily="34" charset="0"/>
              <a:cs typeface="Arial" panose="020B0604020202020204" pitchFamily="34" charset="0"/>
            </a:endParaRPr>
          </a:p>
        </p:txBody>
      </p:sp>
      <p:pic>
        <p:nvPicPr>
          <p:cNvPr id="13" name="Image 5" descr="preencoded.png"/>
          <p:cNvPicPr>
            <a:picLocks noChangeAspect="1"/>
          </p:cNvPicPr>
          <p:nvPr/>
        </p:nvPicPr>
        <p:blipFill>
          <a:blip r:embed="rId8"/>
          <a:stretch>
            <a:fillRect/>
          </a:stretch>
        </p:blipFill>
        <p:spPr>
          <a:xfrm>
            <a:off x="5307462" y="2209328"/>
            <a:ext cx="8879305" cy="4106281"/>
          </a:xfrm>
          <a:prstGeom prst="rect">
            <a:avLst/>
          </a:prstGeom>
        </p:spPr>
      </p:pic>
      <p:sp>
        <p:nvSpPr>
          <p:cNvPr id="14" name="Text 6"/>
          <p:cNvSpPr/>
          <p:nvPr/>
        </p:nvSpPr>
        <p:spPr>
          <a:xfrm>
            <a:off x="10269141" y="3784402"/>
            <a:ext cx="3612713" cy="302419"/>
          </a:xfrm>
          <a:prstGeom prst="rect">
            <a:avLst/>
          </a:prstGeom>
          <a:noFill/>
          <a:ln/>
        </p:spPr>
        <p:txBody>
          <a:bodyPr wrap="none" lIns="0" tIns="0" rIns="0" bIns="0" rtlCol="0" anchor="t"/>
          <a:lstStyle/>
          <a:p>
            <a:pPr marL="0" indent="0" algn="l">
              <a:lnSpc>
                <a:spcPts val="2350"/>
              </a:lnSpc>
              <a:buNone/>
            </a:pPr>
            <a:endParaRPr lang="en-US" sz="1450" dirty="0">
              <a:latin typeface="Arial" panose="020B0604020202020204" pitchFamily="34" charset="0"/>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3" name="Image 0" descr="preencoded.png"/>
          <p:cNvPicPr>
            <a:picLocks noChangeAspect="1"/>
          </p:cNvPicPr>
          <p:nvPr/>
        </p:nvPicPr>
        <p:blipFill>
          <a:blip r:embed="rId3"/>
          <a:stretch>
            <a:fillRect/>
          </a:stretch>
        </p:blipFill>
        <p:spPr>
          <a:xfrm>
            <a:off x="767597" y="1166813"/>
            <a:ext cx="3515646" cy="2172755"/>
          </a:xfrm>
          <a:prstGeom prst="rect">
            <a:avLst/>
          </a:prstGeom>
        </p:spPr>
      </p:pic>
      <p:sp>
        <p:nvSpPr>
          <p:cNvPr id="4" name="Text 1"/>
          <p:cNvSpPr/>
          <p:nvPr/>
        </p:nvSpPr>
        <p:spPr>
          <a:xfrm>
            <a:off x="727390" y="3554900"/>
            <a:ext cx="5607487" cy="194905"/>
          </a:xfrm>
          <a:prstGeom prst="rect">
            <a:avLst/>
          </a:prstGeom>
          <a:noFill/>
          <a:ln/>
        </p:spPr>
        <p:txBody>
          <a:bodyPr wrap="none" lIns="0" tIns="0" rIns="0" bIns="0" rtlCol="0" anchor="t"/>
          <a:lstStyle/>
          <a:p>
            <a:pPr marL="0" indent="0" algn="l">
              <a:lnSpc>
                <a:spcPts val="1900"/>
              </a:lnSpc>
              <a:buNone/>
            </a:pPr>
            <a:r>
              <a:rPr lang="en-US" b="1" dirty="0">
                <a:solidFill>
                  <a:srgbClr val="D7E5D8"/>
                </a:solidFill>
                <a:latin typeface="Arial" panose="020B0604020202020204" pitchFamily="34" charset="0"/>
                <a:ea typeface="Syne Extra Bold" pitchFamily="34" charset="-122"/>
                <a:cs typeface="Arial" panose="020B0604020202020204" pitchFamily="34" charset="0"/>
              </a:rPr>
              <a:t>Tập huấn Xây dựng Quy chế Nội bộ về Thông tin</a:t>
            </a:r>
            <a:endParaRPr lang="en-US" dirty="0">
              <a:latin typeface="Arial" panose="020B0604020202020204" pitchFamily="34" charset="0"/>
              <a:cs typeface="Arial" panose="020B0604020202020204" pitchFamily="34" charset="0"/>
            </a:endParaRPr>
          </a:p>
        </p:txBody>
      </p:sp>
      <p:sp>
        <p:nvSpPr>
          <p:cNvPr id="5" name="Text 2"/>
          <p:cNvSpPr/>
          <p:nvPr/>
        </p:nvSpPr>
        <p:spPr>
          <a:xfrm>
            <a:off x="682109" y="3821056"/>
            <a:ext cx="6469618" cy="627194"/>
          </a:xfrm>
          <a:prstGeom prst="rect">
            <a:avLst/>
          </a:prstGeom>
          <a:noFill/>
          <a:ln/>
        </p:spPr>
        <p:txBody>
          <a:bodyPr wrap="square" lIns="0" tIns="0" rIns="0" bIns="0" rtlCol="0" anchor="t"/>
          <a:lstStyle/>
          <a:p>
            <a:pPr marL="0" indent="0" algn="l">
              <a:lnSpc>
                <a:spcPts val="1900"/>
              </a:lnSpc>
              <a:buNone/>
            </a:pPr>
            <a:r>
              <a:rPr lang="en-US" dirty="0">
                <a:solidFill>
                  <a:srgbClr val="D7E5D8"/>
                </a:solidFill>
                <a:latin typeface="Arial" panose="020B0604020202020204" pitchFamily="34" charset="0"/>
                <a:ea typeface="Syne" pitchFamily="34" charset="-122"/>
                <a:cs typeface="Arial" panose="020B0604020202020204" pitchFamily="34" charset="0"/>
              </a:rPr>
              <a:t>Hướng dẫn cán bộ 78 xã của tỉnh Quảng Trị về việc xây dựng quy chế nội bộ cung cấp thông tin, nhằm nâng cao năng lực thực hành theo Luật Tiếp cận thông tin.</a:t>
            </a:r>
            <a:endParaRPr lang="en-US" dirty="0">
              <a:latin typeface="Arial" panose="020B0604020202020204" pitchFamily="34" charset="0"/>
              <a:cs typeface="Arial" panose="020B0604020202020204" pitchFamily="34" charset="0"/>
            </a:endParaRPr>
          </a:p>
        </p:txBody>
      </p:sp>
      <p:pic>
        <p:nvPicPr>
          <p:cNvPr id="6" name="Image 1" descr="preencoded.png"/>
          <p:cNvPicPr>
            <a:picLocks noChangeAspect="1"/>
          </p:cNvPicPr>
          <p:nvPr/>
        </p:nvPicPr>
        <p:blipFill>
          <a:blip r:embed="rId4"/>
          <a:stretch>
            <a:fillRect/>
          </a:stretch>
        </p:blipFill>
        <p:spPr>
          <a:xfrm>
            <a:off x="7410676" y="1143981"/>
            <a:ext cx="3515646" cy="2172792"/>
          </a:xfrm>
          <a:prstGeom prst="rect">
            <a:avLst/>
          </a:prstGeom>
        </p:spPr>
      </p:pic>
      <p:sp>
        <p:nvSpPr>
          <p:cNvPr id="7" name="Text 3"/>
          <p:cNvSpPr/>
          <p:nvPr/>
        </p:nvSpPr>
        <p:spPr>
          <a:xfrm>
            <a:off x="7315200" y="3578900"/>
            <a:ext cx="6906126" cy="275345"/>
          </a:xfrm>
          <a:prstGeom prst="rect">
            <a:avLst/>
          </a:prstGeom>
          <a:noFill/>
          <a:ln/>
        </p:spPr>
        <p:txBody>
          <a:bodyPr wrap="square" lIns="0" tIns="0" rIns="0" bIns="0" rtlCol="0" anchor="t"/>
          <a:lstStyle/>
          <a:p>
            <a:pPr marL="0" indent="0" algn="l">
              <a:lnSpc>
                <a:spcPts val="1900"/>
              </a:lnSpc>
              <a:buNone/>
            </a:pPr>
            <a:r>
              <a:rPr lang="en-US" b="1" dirty="0">
                <a:solidFill>
                  <a:srgbClr val="D7E5D8"/>
                </a:solidFill>
                <a:latin typeface="Arial" panose="020B0604020202020204" pitchFamily="34" charset="0"/>
                <a:ea typeface="Syne Extra Bold" pitchFamily="34" charset="-122"/>
                <a:cs typeface="Arial" panose="020B0604020202020204" pitchFamily="34" charset="0"/>
              </a:rPr>
              <a:t>Tập huấn Thực thi Luật Tiếp cận Thông tin &amp; An toàn Dữ liệu</a:t>
            </a:r>
            <a:endParaRPr lang="en-US" dirty="0">
              <a:latin typeface="Arial" panose="020B0604020202020204" pitchFamily="34" charset="0"/>
              <a:cs typeface="Arial" panose="020B0604020202020204" pitchFamily="34" charset="0"/>
            </a:endParaRPr>
          </a:p>
        </p:txBody>
      </p:sp>
      <p:sp>
        <p:nvSpPr>
          <p:cNvPr id="8" name="Text 4"/>
          <p:cNvSpPr/>
          <p:nvPr/>
        </p:nvSpPr>
        <p:spPr>
          <a:xfrm>
            <a:off x="7315200" y="3861865"/>
            <a:ext cx="6469737" cy="399098"/>
          </a:xfrm>
          <a:prstGeom prst="rect">
            <a:avLst/>
          </a:prstGeom>
          <a:noFill/>
          <a:ln/>
        </p:spPr>
        <p:txBody>
          <a:bodyPr wrap="square" lIns="0" tIns="0" rIns="0" bIns="0" rtlCol="0" anchor="t"/>
          <a:lstStyle/>
          <a:p>
            <a:pPr marL="0" indent="0" algn="l">
              <a:lnSpc>
                <a:spcPts val="1900"/>
              </a:lnSpc>
              <a:buNone/>
            </a:pPr>
            <a:r>
              <a:rPr lang="en-US" dirty="0">
                <a:solidFill>
                  <a:srgbClr val="D7E5D8"/>
                </a:solidFill>
                <a:latin typeface="Arial" panose="020B0604020202020204" pitchFamily="34" charset="0"/>
                <a:ea typeface="Syne" pitchFamily="34" charset="-122"/>
                <a:cs typeface="Arial" panose="020B0604020202020204" pitchFamily="34" charset="0"/>
              </a:rPr>
              <a:t>Nâng cao nhận thức và hiểu biết cho cán bộ về Luật Tiếp cận thông tin và các nội dung liên quan đến an toàn dữ liệu trong bối cảnh chuyển đổi số.</a:t>
            </a:r>
            <a:endParaRPr lang="en-US" dirty="0">
              <a:latin typeface="Arial" panose="020B0604020202020204" pitchFamily="34" charset="0"/>
              <a:cs typeface="Arial" panose="020B0604020202020204" pitchFamily="34" charset="0"/>
            </a:endParaRPr>
          </a:p>
        </p:txBody>
      </p:sp>
      <p:sp>
        <p:nvSpPr>
          <p:cNvPr id="9" name="Shape 5"/>
          <p:cNvSpPr/>
          <p:nvPr/>
        </p:nvSpPr>
        <p:spPr>
          <a:xfrm>
            <a:off x="767596" y="4552689"/>
            <a:ext cx="13598108" cy="2904173"/>
          </a:xfrm>
          <a:prstGeom prst="roundRect">
            <a:avLst>
              <a:gd name="adj" fmla="val 1804"/>
            </a:avLst>
          </a:prstGeom>
          <a:noFill/>
          <a:ln w="7620">
            <a:solidFill>
              <a:srgbClr val="FFFFFF">
                <a:alpha val="24000"/>
              </a:srgbClr>
            </a:solidFill>
            <a:prstDash val="solid"/>
          </a:ln>
        </p:spPr>
      </p:sp>
      <p:sp>
        <p:nvSpPr>
          <p:cNvPr id="10" name="Shape 6"/>
          <p:cNvSpPr/>
          <p:nvPr/>
        </p:nvSpPr>
        <p:spPr>
          <a:xfrm>
            <a:off x="775216" y="4614657"/>
            <a:ext cx="13079968" cy="364331"/>
          </a:xfrm>
          <a:prstGeom prst="rect">
            <a:avLst/>
          </a:prstGeom>
          <a:solidFill>
            <a:srgbClr val="FFFFFF">
              <a:alpha val="4000"/>
            </a:srgbClr>
          </a:solidFill>
          <a:ln/>
        </p:spPr>
      </p:sp>
      <p:sp>
        <p:nvSpPr>
          <p:cNvPr id="11" name="Text 7"/>
          <p:cNvSpPr/>
          <p:nvPr/>
        </p:nvSpPr>
        <p:spPr>
          <a:xfrm>
            <a:off x="900112" y="4743851"/>
            <a:ext cx="3016806" cy="199549"/>
          </a:xfrm>
          <a:prstGeom prst="rect">
            <a:avLst/>
          </a:prstGeom>
          <a:noFill/>
          <a:ln/>
        </p:spPr>
        <p:txBody>
          <a:bodyPr wrap="none" lIns="0" tIns="0" rIns="0" bIns="0" rtlCol="0" anchor="t"/>
          <a:lstStyle/>
          <a:p>
            <a:pPr marL="0" indent="0" algn="l">
              <a:lnSpc>
                <a:spcPts val="1900"/>
              </a:lnSpc>
              <a:buNone/>
            </a:pPr>
            <a:r>
              <a:rPr lang="en-US" b="1" dirty="0">
                <a:solidFill>
                  <a:srgbClr val="FFFF00"/>
                </a:solidFill>
                <a:latin typeface="Arial" panose="020B0604020202020204" pitchFamily="34" charset="0"/>
                <a:ea typeface="Syne" pitchFamily="34" charset="-122"/>
                <a:cs typeface="Arial" panose="020B0604020202020204" pitchFamily="34" charset="0"/>
              </a:rPr>
              <a:t>Các hoạt động</a:t>
            </a:r>
            <a:endParaRPr lang="en-US" dirty="0">
              <a:solidFill>
                <a:srgbClr val="FFFF00"/>
              </a:solidFill>
              <a:latin typeface="Arial" panose="020B0604020202020204" pitchFamily="34" charset="0"/>
              <a:cs typeface="Arial" panose="020B0604020202020204" pitchFamily="34" charset="0"/>
            </a:endParaRPr>
          </a:p>
        </p:txBody>
      </p:sp>
      <p:sp>
        <p:nvSpPr>
          <p:cNvPr id="12" name="Text 8"/>
          <p:cNvSpPr/>
          <p:nvPr/>
        </p:nvSpPr>
        <p:spPr>
          <a:xfrm>
            <a:off x="4173854" y="4743851"/>
            <a:ext cx="3012996" cy="199549"/>
          </a:xfrm>
          <a:prstGeom prst="rect">
            <a:avLst/>
          </a:prstGeom>
          <a:noFill/>
          <a:ln/>
        </p:spPr>
        <p:txBody>
          <a:bodyPr wrap="none" lIns="0" tIns="0" rIns="0" bIns="0" rtlCol="0" anchor="t"/>
          <a:lstStyle/>
          <a:p>
            <a:pPr marL="0" indent="0" algn="l">
              <a:lnSpc>
                <a:spcPts val="1900"/>
              </a:lnSpc>
              <a:buNone/>
            </a:pPr>
            <a:r>
              <a:rPr lang="en-US" b="1" dirty="0">
                <a:solidFill>
                  <a:srgbClr val="FFFF00"/>
                </a:solidFill>
                <a:latin typeface="Arial" panose="020B0604020202020204" pitchFamily="34" charset="0"/>
                <a:ea typeface="Syne" pitchFamily="34" charset="-122"/>
                <a:cs typeface="Arial" panose="020B0604020202020204" pitchFamily="34" charset="0"/>
              </a:rPr>
              <a:t>Kết quả dự kiến</a:t>
            </a:r>
            <a:endParaRPr lang="en-US" dirty="0">
              <a:solidFill>
                <a:srgbClr val="FFFF00"/>
              </a:solidFill>
              <a:latin typeface="Arial" panose="020B0604020202020204" pitchFamily="34" charset="0"/>
              <a:cs typeface="Arial" panose="020B0604020202020204" pitchFamily="34" charset="0"/>
            </a:endParaRPr>
          </a:p>
        </p:txBody>
      </p:sp>
      <p:sp>
        <p:nvSpPr>
          <p:cNvPr id="13" name="Text 9"/>
          <p:cNvSpPr/>
          <p:nvPr/>
        </p:nvSpPr>
        <p:spPr>
          <a:xfrm>
            <a:off x="9184368" y="4719420"/>
            <a:ext cx="3012996" cy="199549"/>
          </a:xfrm>
          <a:prstGeom prst="rect">
            <a:avLst/>
          </a:prstGeom>
          <a:noFill/>
          <a:ln/>
        </p:spPr>
        <p:txBody>
          <a:bodyPr wrap="none" lIns="0" tIns="0" rIns="0" bIns="0" rtlCol="0" anchor="t"/>
          <a:lstStyle/>
          <a:p>
            <a:pPr marL="0" indent="0" algn="l">
              <a:lnSpc>
                <a:spcPts val="1900"/>
              </a:lnSpc>
              <a:buNone/>
            </a:pPr>
            <a:r>
              <a:rPr lang="en-US" b="1" dirty="0">
                <a:solidFill>
                  <a:srgbClr val="FFFF00"/>
                </a:solidFill>
                <a:latin typeface="Arial" panose="020B0604020202020204" pitchFamily="34" charset="0"/>
                <a:ea typeface="Syne" pitchFamily="34" charset="-122"/>
                <a:cs typeface="Arial" panose="020B0604020202020204" pitchFamily="34" charset="0"/>
              </a:rPr>
              <a:t>Thời gian dự kiến</a:t>
            </a:r>
            <a:endParaRPr lang="en-US" dirty="0">
              <a:solidFill>
                <a:srgbClr val="FFFF00"/>
              </a:solidFill>
              <a:latin typeface="Arial" panose="020B0604020202020204" pitchFamily="34" charset="0"/>
              <a:cs typeface="Arial" panose="020B0604020202020204" pitchFamily="34" charset="0"/>
            </a:endParaRPr>
          </a:p>
        </p:txBody>
      </p:sp>
      <p:sp>
        <p:nvSpPr>
          <p:cNvPr id="14" name="Text 10"/>
          <p:cNvSpPr/>
          <p:nvPr/>
        </p:nvSpPr>
        <p:spPr>
          <a:xfrm>
            <a:off x="11563689" y="4702492"/>
            <a:ext cx="3016806" cy="199549"/>
          </a:xfrm>
          <a:prstGeom prst="rect">
            <a:avLst/>
          </a:prstGeom>
          <a:noFill/>
          <a:ln/>
        </p:spPr>
        <p:txBody>
          <a:bodyPr wrap="none" lIns="0" tIns="0" rIns="0" bIns="0" rtlCol="0" anchor="t"/>
          <a:lstStyle/>
          <a:p>
            <a:pPr marL="0" indent="0" algn="l">
              <a:lnSpc>
                <a:spcPts val="1900"/>
              </a:lnSpc>
              <a:buNone/>
            </a:pPr>
            <a:r>
              <a:rPr lang="en-US" b="1" dirty="0">
                <a:solidFill>
                  <a:srgbClr val="FFFF00"/>
                </a:solidFill>
                <a:latin typeface="Arial" panose="020B0604020202020204" pitchFamily="34" charset="0"/>
                <a:ea typeface="Syne" pitchFamily="34" charset="-122"/>
                <a:cs typeface="Arial" panose="020B0604020202020204" pitchFamily="34" charset="0"/>
              </a:rPr>
              <a:t>Các bên phối hợp</a:t>
            </a:r>
            <a:endParaRPr lang="en-US" dirty="0">
              <a:solidFill>
                <a:srgbClr val="FFFF00"/>
              </a:solidFill>
              <a:latin typeface="Arial" panose="020B0604020202020204" pitchFamily="34" charset="0"/>
              <a:cs typeface="Arial" panose="020B0604020202020204" pitchFamily="34" charset="0"/>
            </a:endParaRPr>
          </a:p>
        </p:txBody>
      </p:sp>
      <p:sp>
        <p:nvSpPr>
          <p:cNvPr id="15" name="Shape 11"/>
          <p:cNvSpPr/>
          <p:nvPr/>
        </p:nvSpPr>
        <p:spPr>
          <a:xfrm>
            <a:off x="775216" y="5266373"/>
            <a:ext cx="13590488" cy="1162526"/>
          </a:xfrm>
          <a:prstGeom prst="rect">
            <a:avLst/>
          </a:prstGeom>
          <a:solidFill>
            <a:srgbClr val="000000">
              <a:alpha val="4000"/>
            </a:srgbClr>
          </a:solidFill>
          <a:ln/>
        </p:spPr>
      </p:sp>
      <p:sp>
        <p:nvSpPr>
          <p:cNvPr id="16" name="Text 12"/>
          <p:cNvSpPr/>
          <p:nvPr/>
        </p:nvSpPr>
        <p:spPr>
          <a:xfrm>
            <a:off x="900113" y="5348764"/>
            <a:ext cx="3016806" cy="598646"/>
          </a:xfrm>
          <a:prstGeom prst="rect">
            <a:avLst/>
          </a:prstGeom>
          <a:noFill/>
          <a:ln/>
        </p:spPr>
        <p:txBody>
          <a:bodyPr wrap="square" lIns="0" tIns="0" rIns="0" bIns="0" rtlCol="0" anchor="t"/>
          <a:lstStyle/>
          <a:p>
            <a:pPr marL="0" indent="0" algn="l">
              <a:lnSpc>
                <a:spcPts val="1900"/>
              </a:lnSpc>
              <a:buNone/>
            </a:pPr>
            <a:r>
              <a:rPr lang="en-US" dirty="0">
                <a:solidFill>
                  <a:srgbClr val="D7E5D8"/>
                </a:solidFill>
                <a:latin typeface="Arial" panose="020B0604020202020204" pitchFamily="34" charset="0"/>
                <a:ea typeface="Syne" pitchFamily="34" charset="-122"/>
                <a:cs typeface="Arial" panose="020B0604020202020204" pitchFamily="34" charset="0"/>
              </a:rPr>
              <a:t>1.2.1. Tập huấn, hướng dẫn xây dựng quy chế nội bộ về cung cấp thông tin theo luật tiếp cận thông tin cho các các xã cho 78 xã trên địa bàn tỉnh Quảng Trị.</a:t>
            </a:r>
            <a:endParaRPr lang="en-US" dirty="0">
              <a:latin typeface="Arial" panose="020B0604020202020204" pitchFamily="34" charset="0"/>
              <a:cs typeface="Arial" panose="020B0604020202020204" pitchFamily="34" charset="0"/>
            </a:endParaRPr>
          </a:p>
        </p:txBody>
      </p:sp>
      <p:sp>
        <p:nvSpPr>
          <p:cNvPr id="17" name="Text 13"/>
          <p:cNvSpPr/>
          <p:nvPr/>
        </p:nvSpPr>
        <p:spPr>
          <a:xfrm>
            <a:off x="4173854" y="5252246"/>
            <a:ext cx="4554618" cy="997744"/>
          </a:xfrm>
          <a:prstGeom prst="rect">
            <a:avLst/>
          </a:prstGeom>
          <a:noFill/>
          <a:ln/>
        </p:spPr>
        <p:txBody>
          <a:bodyPr wrap="square" lIns="0" tIns="0" rIns="0" bIns="0" rtlCol="0" anchor="t"/>
          <a:lstStyle/>
          <a:p>
            <a:pPr marL="0" indent="0" algn="l">
              <a:lnSpc>
                <a:spcPts val="1900"/>
              </a:lnSpc>
              <a:buNone/>
            </a:pPr>
            <a:r>
              <a:rPr lang="en-US" dirty="0">
                <a:solidFill>
                  <a:srgbClr val="D7E5D8"/>
                </a:solidFill>
                <a:latin typeface="Arial" panose="020B0604020202020204" pitchFamily="34" charset="0"/>
                <a:ea typeface="Syne" pitchFamily="34" charset="-122"/>
                <a:cs typeface="Arial" panose="020B0604020202020204" pitchFamily="34" charset="0"/>
              </a:rPr>
              <a:t>Có 40 người tham gia trực tiếp, 152 người tham gia online, trong đó khoảng 40% nữ được nâng cao năng lực và có khả năng thực hành nhằm xây dựng quy chế nội bộ về cung cấp thông tin cho UBND 78 xã trên địa bàn.</a:t>
            </a:r>
            <a:endParaRPr lang="en-US" dirty="0">
              <a:latin typeface="Arial" panose="020B0604020202020204" pitchFamily="34" charset="0"/>
              <a:cs typeface="Arial" panose="020B0604020202020204" pitchFamily="34" charset="0"/>
            </a:endParaRPr>
          </a:p>
        </p:txBody>
      </p:sp>
      <p:sp>
        <p:nvSpPr>
          <p:cNvPr id="18" name="Text 14"/>
          <p:cNvSpPr/>
          <p:nvPr/>
        </p:nvSpPr>
        <p:spPr>
          <a:xfrm>
            <a:off x="9184369" y="5370808"/>
            <a:ext cx="3012996" cy="199549"/>
          </a:xfrm>
          <a:prstGeom prst="rect">
            <a:avLst/>
          </a:prstGeom>
          <a:noFill/>
          <a:ln/>
        </p:spPr>
        <p:txBody>
          <a:bodyPr wrap="none" lIns="0" tIns="0" rIns="0" bIns="0" rtlCol="0" anchor="t"/>
          <a:lstStyle/>
          <a:p>
            <a:pPr marL="0" indent="0" algn="l">
              <a:lnSpc>
                <a:spcPts val="1900"/>
              </a:lnSpc>
              <a:buNone/>
            </a:pPr>
            <a:r>
              <a:rPr lang="en-US" dirty="0">
                <a:solidFill>
                  <a:srgbClr val="D7E5D8"/>
                </a:solidFill>
                <a:latin typeface="Arial" panose="020B0604020202020204" pitchFamily="34" charset="0"/>
                <a:ea typeface="Syne" pitchFamily="34" charset="-122"/>
                <a:cs typeface="Arial" panose="020B0604020202020204" pitchFamily="34" charset="0"/>
              </a:rPr>
              <a:t>T11-T12/2025</a:t>
            </a:r>
            <a:endParaRPr lang="en-US" dirty="0">
              <a:latin typeface="Arial" panose="020B0604020202020204" pitchFamily="34" charset="0"/>
              <a:cs typeface="Arial" panose="020B0604020202020204" pitchFamily="34" charset="0"/>
            </a:endParaRPr>
          </a:p>
        </p:txBody>
      </p:sp>
      <p:sp>
        <p:nvSpPr>
          <p:cNvPr id="19" name="Text 15"/>
          <p:cNvSpPr/>
          <p:nvPr/>
        </p:nvSpPr>
        <p:spPr>
          <a:xfrm>
            <a:off x="11563689" y="5307405"/>
            <a:ext cx="3016806" cy="199549"/>
          </a:xfrm>
          <a:prstGeom prst="rect">
            <a:avLst/>
          </a:prstGeom>
          <a:noFill/>
          <a:ln/>
        </p:spPr>
        <p:txBody>
          <a:bodyPr wrap="none" lIns="0" tIns="0" rIns="0" bIns="0" rtlCol="0" anchor="t"/>
          <a:lstStyle/>
          <a:p>
            <a:pPr marL="0" indent="0" algn="l">
              <a:lnSpc>
                <a:spcPts val="1900"/>
              </a:lnSpc>
              <a:buNone/>
            </a:pPr>
            <a:r>
              <a:rPr lang="en-US" dirty="0">
                <a:solidFill>
                  <a:srgbClr val="D7E5D8"/>
                </a:solidFill>
                <a:latin typeface="Arial" panose="020B0604020202020204" pitchFamily="34" charset="0"/>
                <a:ea typeface="Syne" pitchFamily="34" charset="-122"/>
                <a:cs typeface="Arial" panose="020B0604020202020204" pitchFamily="34" charset="0"/>
              </a:rPr>
              <a:t>Sở Tư pháp, Trung tâm </a:t>
            </a:r>
          </a:p>
          <a:p>
            <a:pPr marL="0" indent="0" algn="l">
              <a:lnSpc>
                <a:spcPts val="1900"/>
              </a:lnSpc>
              <a:buNone/>
            </a:pPr>
            <a:r>
              <a:rPr lang="en-US" dirty="0" err="1">
                <a:solidFill>
                  <a:srgbClr val="D7E5D8"/>
                </a:solidFill>
                <a:latin typeface="Arial" panose="020B0604020202020204" pitchFamily="34" charset="0"/>
                <a:ea typeface="Syne" pitchFamily="34" charset="-122"/>
                <a:cs typeface="Arial" panose="020B0604020202020204" pitchFamily="34" charset="0"/>
              </a:rPr>
              <a:t>CĐS&amp;CNTT</a:t>
            </a:r>
            <a:r>
              <a:rPr lang="en-US" dirty="0">
                <a:solidFill>
                  <a:srgbClr val="D7E5D8"/>
                </a:solidFill>
                <a:latin typeface="Arial" panose="020B0604020202020204" pitchFamily="34" charset="0"/>
                <a:ea typeface="Syne" pitchFamily="34" charset="-122"/>
                <a:cs typeface="Arial" panose="020B0604020202020204" pitchFamily="34" charset="0"/>
              </a:rPr>
              <a:t> và CEGORN</a:t>
            </a:r>
            <a:endParaRPr lang="en-US" dirty="0">
              <a:latin typeface="Arial" panose="020B0604020202020204" pitchFamily="34" charset="0"/>
              <a:cs typeface="Arial" panose="020B0604020202020204" pitchFamily="34" charset="0"/>
            </a:endParaRPr>
          </a:p>
        </p:txBody>
      </p:sp>
      <p:sp>
        <p:nvSpPr>
          <p:cNvPr id="20" name="Shape 16"/>
          <p:cNvSpPr/>
          <p:nvPr/>
        </p:nvSpPr>
        <p:spPr>
          <a:xfrm>
            <a:off x="775215" y="6428899"/>
            <a:ext cx="13590489" cy="1362075"/>
          </a:xfrm>
          <a:prstGeom prst="rect">
            <a:avLst/>
          </a:prstGeom>
          <a:solidFill>
            <a:srgbClr val="FFFFFF">
              <a:alpha val="4000"/>
            </a:srgbClr>
          </a:solidFill>
          <a:ln/>
        </p:spPr>
      </p:sp>
      <p:sp>
        <p:nvSpPr>
          <p:cNvPr id="21" name="Text 17"/>
          <p:cNvSpPr/>
          <p:nvPr/>
        </p:nvSpPr>
        <p:spPr>
          <a:xfrm>
            <a:off x="900112" y="6807515"/>
            <a:ext cx="3016806" cy="399098"/>
          </a:xfrm>
          <a:prstGeom prst="rect">
            <a:avLst/>
          </a:prstGeom>
          <a:noFill/>
          <a:ln/>
        </p:spPr>
        <p:txBody>
          <a:bodyPr wrap="square" lIns="0" tIns="0" rIns="0" bIns="0" rtlCol="0" anchor="t"/>
          <a:lstStyle/>
          <a:p>
            <a:pPr marL="0" indent="0" algn="l">
              <a:lnSpc>
                <a:spcPts val="1900"/>
              </a:lnSpc>
              <a:buNone/>
            </a:pPr>
            <a:r>
              <a:rPr lang="en-US" dirty="0">
                <a:solidFill>
                  <a:srgbClr val="D7E5D8"/>
                </a:solidFill>
                <a:latin typeface="Arial" panose="020B0604020202020204" pitchFamily="34" charset="0"/>
                <a:ea typeface="Syne" pitchFamily="34" charset="-122"/>
                <a:cs typeface="Arial" panose="020B0604020202020204" pitchFamily="34" charset="0"/>
              </a:rPr>
              <a:t>1.2.2. Tập huấn "Hướng dẫn thực thi luật tiếp cận thông tin, an toàn dữ liệu trong bối cảnh chuyển đổi số".</a:t>
            </a:r>
            <a:endParaRPr lang="en-US" dirty="0">
              <a:latin typeface="Arial" panose="020B0604020202020204" pitchFamily="34" charset="0"/>
              <a:cs typeface="Arial" panose="020B0604020202020204" pitchFamily="34" charset="0"/>
            </a:endParaRPr>
          </a:p>
        </p:txBody>
      </p:sp>
      <p:sp>
        <p:nvSpPr>
          <p:cNvPr id="22" name="Text 18"/>
          <p:cNvSpPr/>
          <p:nvPr/>
        </p:nvSpPr>
        <p:spPr>
          <a:xfrm>
            <a:off x="4173854" y="6741059"/>
            <a:ext cx="4897373" cy="1197292"/>
          </a:xfrm>
          <a:prstGeom prst="rect">
            <a:avLst/>
          </a:prstGeom>
          <a:noFill/>
          <a:ln/>
        </p:spPr>
        <p:txBody>
          <a:bodyPr wrap="square" lIns="0" tIns="0" rIns="0" bIns="0" rtlCol="0" anchor="t"/>
          <a:lstStyle/>
          <a:p>
            <a:pPr marL="0" indent="0" algn="l">
              <a:lnSpc>
                <a:spcPts val="1900"/>
              </a:lnSpc>
              <a:buNone/>
            </a:pPr>
            <a:r>
              <a:rPr lang="en-US" dirty="0">
                <a:solidFill>
                  <a:srgbClr val="D7E5D8"/>
                </a:solidFill>
                <a:latin typeface="Arial" panose="020B0604020202020204" pitchFamily="34" charset="0"/>
                <a:ea typeface="Syne" pitchFamily="34" charset="-122"/>
                <a:cs typeface="Arial" panose="020B0604020202020204" pitchFamily="34" charset="0"/>
              </a:rPr>
              <a:t>Có 40 người tham gia trực tiếp, 152 người tham gia online trong đó khoảng 50% nữ giới được nâng cao nhận thức. Các thành viên tham gia hiểu nắm được tinh thần của Luật Tiếp cận thông tin và các nội dung về an toàn dữ liệu trong quá trình quản lý thông tin công dân.</a:t>
            </a:r>
            <a:endParaRPr lang="en-US" dirty="0">
              <a:latin typeface="Arial" panose="020B0604020202020204" pitchFamily="34" charset="0"/>
              <a:cs typeface="Arial" panose="020B0604020202020204" pitchFamily="34" charset="0"/>
            </a:endParaRPr>
          </a:p>
        </p:txBody>
      </p:sp>
      <p:sp>
        <p:nvSpPr>
          <p:cNvPr id="23" name="Text 19"/>
          <p:cNvSpPr/>
          <p:nvPr/>
        </p:nvSpPr>
        <p:spPr>
          <a:xfrm>
            <a:off x="9184369" y="6533334"/>
            <a:ext cx="3012996" cy="199549"/>
          </a:xfrm>
          <a:prstGeom prst="rect">
            <a:avLst/>
          </a:prstGeom>
          <a:noFill/>
          <a:ln/>
        </p:spPr>
        <p:txBody>
          <a:bodyPr wrap="none" lIns="0" tIns="0" rIns="0" bIns="0" rtlCol="0" anchor="t"/>
          <a:lstStyle/>
          <a:p>
            <a:pPr marL="0" indent="0" algn="l">
              <a:lnSpc>
                <a:spcPts val="1900"/>
              </a:lnSpc>
              <a:buNone/>
            </a:pPr>
            <a:r>
              <a:rPr lang="en-US" dirty="0">
                <a:solidFill>
                  <a:srgbClr val="D7E5D8"/>
                </a:solidFill>
                <a:latin typeface="Arial" panose="020B0604020202020204" pitchFamily="34" charset="0"/>
                <a:ea typeface="Syne" pitchFamily="34" charset="-122"/>
                <a:cs typeface="Arial" panose="020B0604020202020204" pitchFamily="34" charset="0"/>
              </a:rPr>
              <a:t>T9-T10/2025</a:t>
            </a:r>
            <a:endParaRPr lang="en-US" dirty="0">
              <a:latin typeface="Arial" panose="020B0604020202020204" pitchFamily="34" charset="0"/>
              <a:cs typeface="Arial" panose="020B0604020202020204" pitchFamily="34" charset="0"/>
            </a:endParaRPr>
          </a:p>
        </p:txBody>
      </p:sp>
      <p:sp>
        <p:nvSpPr>
          <p:cNvPr id="24" name="Text 20"/>
          <p:cNvSpPr/>
          <p:nvPr/>
        </p:nvSpPr>
        <p:spPr>
          <a:xfrm>
            <a:off x="11563689" y="6469931"/>
            <a:ext cx="3016806" cy="199549"/>
          </a:xfrm>
          <a:prstGeom prst="rect">
            <a:avLst/>
          </a:prstGeom>
          <a:noFill/>
          <a:ln/>
        </p:spPr>
        <p:txBody>
          <a:bodyPr wrap="none" lIns="0" tIns="0" rIns="0" bIns="0" rtlCol="0" anchor="t"/>
          <a:lstStyle/>
          <a:p>
            <a:pPr marL="0" indent="0" algn="l">
              <a:lnSpc>
                <a:spcPts val="1900"/>
              </a:lnSpc>
              <a:buNone/>
            </a:pPr>
            <a:r>
              <a:rPr lang="en-US" dirty="0">
                <a:solidFill>
                  <a:srgbClr val="D7E5D8"/>
                </a:solidFill>
                <a:latin typeface="Arial" panose="020B0604020202020204" pitchFamily="34" charset="0"/>
                <a:ea typeface="Syne" pitchFamily="34" charset="-122"/>
                <a:cs typeface="Arial" panose="020B0604020202020204" pitchFamily="34" charset="0"/>
              </a:rPr>
              <a:t>Trung tâm CĐS&amp;CNTT và </a:t>
            </a:r>
          </a:p>
          <a:p>
            <a:pPr marL="0" indent="0" algn="l">
              <a:lnSpc>
                <a:spcPts val="1900"/>
              </a:lnSpc>
              <a:buNone/>
            </a:pPr>
            <a:r>
              <a:rPr lang="en-US" dirty="0" err="1">
                <a:solidFill>
                  <a:srgbClr val="D7E5D8"/>
                </a:solidFill>
                <a:latin typeface="Arial" panose="020B0604020202020204" pitchFamily="34" charset="0"/>
                <a:ea typeface="Syne" pitchFamily="34" charset="-122"/>
                <a:cs typeface="Arial" panose="020B0604020202020204" pitchFamily="34" charset="0"/>
              </a:rPr>
              <a:t>CEGORN</a:t>
            </a:r>
            <a:endParaRPr lang="en-US" dirty="0">
              <a:latin typeface="Arial" panose="020B0604020202020204" pitchFamily="34" charset="0"/>
              <a:cs typeface="Arial" panose="020B0604020202020204" pitchFamily="34" charset="0"/>
            </a:endParaRPr>
          </a:p>
        </p:txBody>
      </p:sp>
      <p:sp>
        <p:nvSpPr>
          <p:cNvPr id="25" name="Text 0">
            <a:extLst>
              <a:ext uri="{FF2B5EF4-FFF2-40B4-BE49-F238E27FC236}">
                <a16:creationId xmlns:a16="http://schemas.microsoft.com/office/drawing/2014/main" id="{A65ABE01-FED9-87D6-B3D7-024DB3A8AAFB}"/>
              </a:ext>
            </a:extLst>
          </p:cNvPr>
          <p:cNvSpPr/>
          <p:nvPr/>
        </p:nvSpPr>
        <p:spPr>
          <a:xfrm>
            <a:off x="793790" y="589002"/>
            <a:ext cx="7856915" cy="496133"/>
          </a:xfrm>
          <a:prstGeom prst="rect">
            <a:avLst/>
          </a:prstGeom>
          <a:noFill/>
          <a:ln/>
        </p:spPr>
        <p:txBody>
          <a:bodyPr wrap="none" lIns="0" tIns="0" rIns="0" bIns="0" rtlCol="0" anchor="t"/>
          <a:lstStyle/>
          <a:p>
            <a:pPr marL="0" indent="0" algn="l">
              <a:lnSpc>
                <a:spcPts val="1900"/>
              </a:lnSpc>
              <a:buNone/>
            </a:pPr>
            <a:r>
              <a:rPr lang="en-US" sz="3000" b="1">
                <a:solidFill>
                  <a:srgbClr val="FFFF00"/>
                </a:solidFill>
                <a:latin typeface="Arial" panose="020B0604020202020204" pitchFamily="34" charset="0"/>
                <a:ea typeface="Syne Extra Bold" pitchFamily="34" charset="-122"/>
                <a:cs typeface="Arial" panose="020B0604020202020204" pitchFamily="34" charset="0"/>
              </a:rPr>
              <a:t>KẾ HOẠCH PHỐI HỢP TRIỂN KHAI DỰ ÁN</a:t>
            </a:r>
            <a:endParaRPr lang="en-US" sz="3000" dirty="0">
              <a:solidFill>
                <a:srgbClr val="FFFF00"/>
              </a:solidFill>
              <a:latin typeface="Arial" panose="020B0604020202020204" pitchFamily="34" charset="0"/>
              <a:cs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3" name="Shape 1"/>
          <p:cNvSpPr/>
          <p:nvPr/>
        </p:nvSpPr>
        <p:spPr>
          <a:xfrm>
            <a:off x="661793" y="1772050"/>
            <a:ext cx="13668168" cy="4443651"/>
          </a:xfrm>
          <a:prstGeom prst="roundRect">
            <a:avLst>
              <a:gd name="adj" fmla="val 1501"/>
            </a:avLst>
          </a:prstGeom>
          <a:noFill/>
          <a:ln w="7620">
            <a:solidFill>
              <a:srgbClr val="000000">
                <a:alpha val="8000"/>
              </a:srgbClr>
            </a:solidFill>
            <a:prstDash val="solid"/>
          </a:ln>
        </p:spPr>
      </p:sp>
      <p:sp>
        <p:nvSpPr>
          <p:cNvPr id="4" name="Shape 2"/>
          <p:cNvSpPr/>
          <p:nvPr/>
        </p:nvSpPr>
        <p:spPr>
          <a:xfrm>
            <a:off x="661793" y="1792228"/>
            <a:ext cx="13660548" cy="490441"/>
          </a:xfrm>
          <a:prstGeom prst="rect">
            <a:avLst/>
          </a:prstGeom>
          <a:solidFill>
            <a:schemeClr val="tx1">
              <a:alpha val="4000"/>
            </a:schemeClr>
          </a:solidFill>
          <a:ln/>
        </p:spPr>
      </p:sp>
      <p:sp>
        <p:nvSpPr>
          <p:cNvPr id="5" name="Text 3"/>
          <p:cNvSpPr/>
          <p:nvPr/>
        </p:nvSpPr>
        <p:spPr>
          <a:xfrm>
            <a:off x="828361" y="1882540"/>
            <a:ext cx="2935605" cy="254079"/>
          </a:xfrm>
          <a:prstGeom prst="rect">
            <a:avLst/>
          </a:prstGeom>
          <a:noFill/>
          <a:ln/>
        </p:spPr>
        <p:txBody>
          <a:bodyPr wrap="none" lIns="0" tIns="0" rIns="0" bIns="0" rtlCol="0" anchor="t"/>
          <a:lstStyle/>
          <a:p>
            <a:pPr marL="0" indent="0" algn="l">
              <a:lnSpc>
                <a:spcPts val="2000"/>
              </a:lnSpc>
              <a:buNone/>
            </a:pPr>
            <a:r>
              <a:rPr lang="en-US" b="1" dirty="0">
                <a:solidFill>
                  <a:srgbClr val="FFFF00"/>
                </a:solidFill>
                <a:latin typeface="Arial" panose="020B0604020202020204" pitchFamily="34" charset="0"/>
                <a:ea typeface="Syne" pitchFamily="34" charset="-122"/>
                <a:cs typeface="Arial" panose="020B0604020202020204" pitchFamily="34" charset="0"/>
              </a:rPr>
              <a:t>Các hoạt động</a:t>
            </a:r>
            <a:endParaRPr lang="en-US" dirty="0">
              <a:solidFill>
                <a:srgbClr val="FFFF00"/>
              </a:solidFill>
              <a:latin typeface="Arial" panose="020B0604020202020204" pitchFamily="34" charset="0"/>
              <a:cs typeface="Arial" panose="020B0604020202020204" pitchFamily="34" charset="0"/>
            </a:endParaRPr>
          </a:p>
        </p:txBody>
      </p:sp>
      <p:sp>
        <p:nvSpPr>
          <p:cNvPr id="6" name="Text 4"/>
          <p:cNvSpPr/>
          <p:nvPr/>
        </p:nvSpPr>
        <p:spPr>
          <a:xfrm>
            <a:off x="4441858" y="1918100"/>
            <a:ext cx="2931795" cy="254079"/>
          </a:xfrm>
          <a:prstGeom prst="rect">
            <a:avLst/>
          </a:prstGeom>
          <a:noFill/>
          <a:ln/>
        </p:spPr>
        <p:txBody>
          <a:bodyPr wrap="none" lIns="0" tIns="0" rIns="0" bIns="0" rtlCol="0" anchor="t"/>
          <a:lstStyle/>
          <a:p>
            <a:pPr marL="0" indent="0" algn="l">
              <a:lnSpc>
                <a:spcPts val="2000"/>
              </a:lnSpc>
              <a:buNone/>
            </a:pPr>
            <a:r>
              <a:rPr lang="en-US" b="1" dirty="0">
                <a:solidFill>
                  <a:srgbClr val="FFFF00"/>
                </a:solidFill>
                <a:latin typeface="Arial" panose="020B0604020202020204" pitchFamily="34" charset="0"/>
                <a:ea typeface="Syne" pitchFamily="34" charset="-122"/>
                <a:cs typeface="Arial" panose="020B0604020202020204" pitchFamily="34" charset="0"/>
              </a:rPr>
              <a:t>Kết quả dự kiến</a:t>
            </a:r>
            <a:endParaRPr lang="en-US" dirty="0">
              <a:solidFill>
                <a:srgbClr val="FFFF00"/>
              </a:solidFill>
              <a:latin typeface="Arial" panose="020B0604020202020204" pitchFamily="34" charset="0"/>
              <a:cs typeface="Arial" panose="020B0604020202020204" pitchFamily="34" charset="0"/>
            </a:endParaRPr>
          </a:p>
        </p:txBody>
      </p:sp>
      <p:sp>
        <p:nvSpPr>
          <p:cNvPr id="7" name="Text 5"/>
          <p:cNvSpPr/>
          <p:nvPr/>
        </p:nvSpPr>
        <p:spPr>
          <a:xfrm>
            <a:off x="8974498" y="1931700"/>
            <a:ext cx="2931795" cy="254079"/>
          </a:xfrm>
          <a:prstGeom prst="rect">
            <a:avLst/>
          </a:prstGeom>
          <a:noFill/>
          <a:ln/>
        </p:spPr>
        <p:txBody>
          <a:bodyPr wrap="none" lIns="0" tIns="0" rIns="0" bIns="0" rtlCol="0" anchor="t"/>
          <a:lstStyle/>
          <a:p>
            <a:pPr marL="0" indent="0" algn="l">
              <a:lnSpc>
                <a:spcPts val="2000"/>
              </a:lnSpc>
              <a:buNone/>
            </a:pPr>
            <a:r>
              <a:rPr lang="en-US" b="1" dirty="0">
                <a:solidFill>
                  <a:srgbClr val="FFFF00"/>
                </a:solidFill>
                <a:latin typeface="Arial" panose="020B0604020202020204" pitchFamily="34" charset="0"/>
                <a:ea typeface="Syne" pitchFamily="34" charset="-122"/>
                <a:cs typeface="Arial" panose="020B0604020202020204" pitchFamily="34" charset="0"/>
              </a:rPr>
              <a:t>Thời gian dự kiến</a:t>
            </a:r>
            <a:endParaRPr lang="en-US" dirty="0">
              <a:solidFill>
                <a:srgbClr val="FFFF00"/>
              </a:solidFill>
              <a:latin typeface="Arial" panose="020B0604020202020204" pitchFamily="34" charset="0"/>
              <a:cs typeface="Arial" panose="020B0604020202020204" pitchFamily="34" charset="0"/>
            </a:endParaRPr>
          </a:p>
        </p:txBody>
      </p:sp>
      <p:sp>
        <p:nvSpPr>
          <p:cNvPr id="8" name="Text 6"/>
          <p:cNvSpPr/>
          <p:nvPr/>
        </p:nvSpPr>
        <p:spPr>
          <a:xfrm>
            <a:off x="11300509" y="1895721"/>
            <a:ext cx="2935605" cy="254079"/>
          </a:xfrm>
          <a:prstGeom prst="rect">
            <a:avLst/>
          </a:prstGeom>
          <a:noFill/>
          <a:ln/>
        </p:spPr>
        <p:txBody>
          <a:bodyPr wrap="none" lIns="0" tIns="0" rIns="0" bIns="0" rtlCol="0" anchor="t"/>
          <a:lstStyle/>
          <a:p>
            <a:pPr marL="0" indent="0" algn="l">
              <a:lnSpc>
                <a:spcPts val="2000"/>
              </a:lnSpc>
              <a:buNone/>
            </a:pPr>
            <a:r>
              <a:rPr lang="en-US" b="1" dirty="0">
                <a:solidFill>
                  <a:srgbClr val="FFFF00"/>
                </a:solidFill>
                <a:latin typeface="Arial" panose="020B0604020202020204" pitchFamily="34" charset="0"/>
                <a:ea typeface="Syne" pitchFamily="34" charset="-122"/>
                <a:cs typeface="Arial" panose="020B0604020202020204" pitchFamily="34" charset="0"/>
              </a:rPr>
              <a:t>Các bên phối hợp</a:t>
            </a:r>
            <a:endParaRPr lang="en-US" dirty="0">
              <a:solidFill>
                <a:srgbClr val="FFFF00"/>
              </a:solidFill>
              <a:latin typeface="Arial" panose="020B0604020202020204" pitchFamily="34" charset="0"/>
              <a:cs typeface="Arial" panose="020B0604020202020204" pitchFamily="34" charset="0"/>
            </a:endParaRPr>
          </a:p>
        </p:txBody>
      </p:sp>
      <p:sp>
        <p:nvSpPr>
          <p:cNvPr id="9" name="Shape 7"/>
          <p:cNvSpPr/>
          <p:nvPr/>
        </p:nvSpPr>
        <p:spPr>
          <a:xfrm>
            <a:off x="669413" y="2239490"/>
            <a:ext cx="13660548" cy="1222058"/>
          </a:xfrm>
          <a:prstGeom prst="rect">
            <a:avLst/>
          </a:prstGeom>
          <a:solidFill>
            <a:srgbClr val="000000">
              <a:alpha val="4000"/>
            </a:srgbClr>
          </a:solidFill>
          <a:ln/>
        </p:spPr>
      </p:sp>
      <p:sp>
        <p:nvSpPr>
          <p:cNvPr id="10" name="Text 8"/>
          <p:cNvSpPr/>
          <p:nvPr/>
        </p:nvSpPr>
        <p:spPr>
          <a:xfrm>
            <a:off x="828361" y="2342360"/>
            <a:ext cx="3519650" cy="1016318"/>
          </a:xfrm>
          <a:prstGeom prst="rect">
            <a:avLst/>
          </a:prstGeom>
          <a:noFill/>
          <a:ln/>
        </p:spPr>
        <p:txBody>
          <a:bodyPr wrap="square" lIns="0" tIns="0" rIns="0" bIns="0" rtlCol="0" anchor="t"/>
          <a:lstStyle/>
          <a:p>
            <a:pPr marL="0" indent="0" algn="l">
              <a:lnSpc>
                <a:spcPts val="2000"/>
              </a:lnSpc>
              <a:buNone/>
            </a:pPr>
            <a:r>
              <a:rPr lang="en-US" dirty="0">
                <a:solidFill>
                  <a:srgbClr val="FFFFFF"/>
                </a:solidFill>
                <a:latin typeface="Arial" panose="020B0604020202020204" pitchFamily="34" charset="0"/>
                <a:ea typeface="Syne" pitchFamily="34" charset="-122"/>
                <a:cs typeface="Arial" panose="020B0604020202020204" pitchFamily="34" charset="0"/>
              </a:rPr>
              <a:t>1.2.3. Tư vấn xây dựng các dự thảo quy chế nội bộ về cung cấp thông tin và quy trình bảo mật thông tin của xã và các phòng ban liên quan.</a:t>
            </a:r>
            <a:endParaRPr lang="en-US" dirty="0">
              <a:latin typeface="Arial" panose="020B0604020202020204" pitchFamily="34" charset="0"/>
              <a:cs typeface="Arial" panose="020B0604020202020204" pitchFamily="34" charset="0"/>
            </a:endParaRPr>
          </a:p>
        </p:txBody>
      </p:sp>
      <p:sp>
        <p:nvSpPr>
          <p:cNvPr id="11" name="Text 9"/>
          <p:cNvSpPr/>
          <p:nvPr/>
        </p:nvSpPr>
        <p:spPr>
          <a:xfrm>
            <a:off x="4441858" y="2377920"/>
            <a:ext cx="4140943" cy="762238"/>
          </a:xfrm>
          <a:prstGeom prst="rect">
            <a:avLst/>
          </a:prstGeom>
          <a:noFill/>
          <a:ln/>
        </p:spPr>
        <p:txBody>
          <a:bodyPr wrap="square" lIns="0" tIns="0" rIns="0" bIns="0" rtlCol="0" anchor="t"/>
          <a:lstStyle/>
          <a:p>
            <a:pPr marL="0" indent="0" algn="l">
              <a:lnSpc>
                <a:spcPts val="2000"/>
              </a:lnSpc>
              <a:buNone/>
            </a:pPr>
            <a:r>
              <a:rPr lang="en-US" dirty="0">
                <a:solidFill>
                  <a:srgbClr val="FFFFFF"/>
                </a:solidFill>
                <a:latin typeface="Arial" panose="020B0604020202020204" pitchFamily="34" charset="0"/>
                <a:ea typeface="Syne" pitchFamily="34" charset="-122"/>
                <a:cs typeface="Arial" panose="020B0604020202020204" pitchFamily="34" charset="0"/>
              </a:rPr>
              <a:t>Các bản Dự thảo quy chế nội bộ về cung cấp thông tin và quy trình bảo mật thông tin của UBND cấp xã và các phòng ban.</a:t>
            </a:r>
            <a:endParaRPr lang="en-US" dirty="0">
              <a:latin typeface="Arial" panose="020B0604020202020204" pitchFamily="34" charset="0"/>
              <a:cs typeface="Arial" panose="020B0604020202020204" pitchFamily="34" charset="0"/>
            </a:endParaRPr>
          </a:p>
        </p:txBody>
      </p:sp>
      <p:sp>
        <p:nvSpPr>
          <p:cNvPr id="12" name="Text 10"/>
          <p:cNvSpPr/>
          <p:nvPr/>
        </p:nvSpPr>
        <p:spPr>
          <a:xfrm>
            <a:off x="8974498" y="2391520"/>
            <a:ext cx="2931795" cy="254079"/>
          </a:xfrm>
          <a:prstGeom prst="rect">
            <a:avLst/>
          </a:prstGeom>
          <a:noFill/>
          <a:ln/>
        </p:spPr>
        <p:txBody>
          <a:bodyPr wrap="none" lIns="0" tIns="0" rIns="0" bIns="0" rtlCol="0" anchor="t"/>
          <a:lstStyle/>
          <a:p>
            <a:pPr marL="0" indent="0" algn="l">
              <a:lnSpc>
                <a:spcPts val="2000"/>
              </a:lnSpc>
              <a:buNone/>
            </a:pPr>
            <a:r>
              <a:rPr lang="en-US" dirty="0">
                <a:solidFill>
                  <a:srgbClr val="FFFFFF"/>
                </a:solidFill>
                <a:latin typeface="Arial" panose="020B0604020202020204" pitchFamily="34" charset="0"/>
                <a:ea typeface="Syne" pitchFamily="34" charset="-122"/>
                <a:cs typeface="Arial" panose="020B0604020202020204" pitchFamily="34" charset="0"/>
              </a:rPr>
              <a:t>T12/2025 -T3/2026</a:t>
            </a:r>
            <a:endParaRPr lang="en-US" dirty="0">
              <a:latin typeface="Arial" panose="020B0604020202020204" pitchFamily="34" charset="0"/>
              <a:cs typeface="Arial" panose="020B0604020202020204" pitchFamily="34" charset="0"/>
            </a:endParaRPr>
          </a:p>
        </p:txBody>
      </p:sp>
      <p:sp>
        <p:nvSpPr>
          <p:cNvPr id="13" name="Text 11"/>
          <p:cNvSpPr/>
          <p:nvPr/>
        </p:nvSpPr>
        <p:spPr>
          <a:xfrm>
            <a:off x="11300509" y="2355541"/>
            <a:ext cx="2935605" cy="508159"/>
          </a:xfrm>
          <a:prstGeom prst="rect">
            <a:avLst/>
          </a:prstGeom>
          <a:noFill/>
          <a:ln/>
        </p:spPr>
        <p:txBody>
          <a:bodyPr wrap="square" lIns="0" tIns="0" rIns="0" bIns="0" rtlCol="0" anchor="t"/>
          <a:lstStyle/>
          <a:p>
            <a:pPr marL="0" indent="0" algn="l">
              <a:lnSpc>
                <a:spcPts val="2000"/>
              </a:lnSpc>
              <a:buNone/>
            </a:pPr>
            <a:r>
              <a:rPr lang="en-US" dirty="0">
                <a:solidFill>
                  <a:srgbClr val="FFFFFF"/>
                </a:solidFill>
                <a:latin typeface="Arial" panose="020B0604020202020204" pitchFamily="34" charset="0"/>
                <a:ea typeface="Syne" pitchFamily="34" charset="-122"/>
                <a:cs typeface="Arial" panose="020B0604020202020204" pitchFamily="34" charset="0"/>
              </a:rPr>
              <a:t>Trung tâm CĐS&amp;CNTT và CEGORN, Sở Tư Pháp</a:t>
            </a:r>
            <a:endParaRPr lang="en-US" dirty="0">
              <a:latin typeface="Arial" panose="020B0604020202020204" pitchFamily="34" charset="0"/>
              <a:cs typeface="Arial" panose="020B0604020202020204" pitchFamily="34" charset="0"/>
            </a:endParaRPr>
          </a:p>
        </p:txBody>
      </p:sp>
      <p:sp>
        <p:nvSpPr>
          <p:cNvPr id="14" name="Shape 12"/>
          <p:cNvSpPr/>
          <p:nvPr/>
        </p:nvSpPr>
        <p:spPr>
          <a:xfrm>
            <a:off x="669413" y="3585216"/>
            <a:ext cx="13660548" cy="2746534"/>
          </a:xfrm>
          <a:prstGeom prst="rect">
            <a:avLst/>
          </a:prstGeom>
          <a:solidFill>
            <a:srgbClr val="FFFFFF">
              <a:alpha val="4000"/>
            </a:srgbClr>
          </a:solidFill>
          <a:ln/>
        </p:spPr>
      </p:sp>
      <p:sp>
        <p:nvSpPr>
          <p:cNvPr id="15" name="Text 13"/>
          <p:cNvSpPr/>
          <p:nvPr/>
        </p:nvSpPr>
        <p:spPr>
          <a:xfrm>
            <a:off x="828361" y="3826644"/>
            <a:ext cx="3486495" cy="1270397"/>
          </a:xfrm>
          <a:prstGeom prst="rect">
            <a:avLst/>
          </a:prstGeom>
          <a:noFill/>
          <a:ln/>
        </p:spPr>
        <p:txBody>
          <a:bodyPr wrap="square" lIns="0" tIns="0" rIns="0" bIns="0" rtlCol="0" anchor="t"/>
          <a:lstStyle/>
          <a:p>
            <a:pPr marL="0" indent="0" algn="l">
              <a:lnSpc>
                <a:spcPts val="2000"/>
              </a:lnSpc>
              <a:buNone/>
            </a:pPr>
            <a:r>
              <a:rPr lang="en-US" dirty="0">
                <a:solidFill>
                  <a:srgbClr val="FFFFFF"/>
                </a:solidFill>
                <a:latin typeface="Arial" panose="020B0604020202020204" pitchFamily="34" charset="0"/>
                <a:ea typeface="Syne" pitchFamily="34" charset="-122"/>
                <a:cs typeface="Arial" panose="020B0604020202020204" pitchFamily="34" charset="0"/>
              </a:rPr>
              <a:t>1.2.5. Phối hợp các đơn vị truyền thông tỉnh, địa phương thực hiện truyền thanh pháp luật về tiếp cận thông tin, đất đai, tài nguyên, lâm nghiệp…trên hệ thống loa truyền thanh cấp xã, thôn</a:t>
            </a:r>
            <a:endParaRPr lang="en-US" dirty="0">
              <a:latin typeface="Arial" panose="020B0604020202020204" pitchFamily="34" charset="0"/>
              <a:cs typeface="Arial" panose="020B0604020202020204" pitchFamily="34" charset="0"/>
            </a:endParaRPr>
          </a:p>
        </p:txBody>
      </p:sp>
      <p:sp>
        <p:nvSpPr>
          <p:cNvPr id="16" name="Text 14"/>
          <p:cNvSpPr/>
          <p:nvPr/>
        </p:nvSpPr>
        <p:spPr>
          <a:xfrm>
            <a:off x="4441858" y="3760336"/>
            <a:ext cx="4405638" cy="2540794"/>
          </a:xfrm>
          <a:prstGeom prst="rect">
            <a:avLst/>
          </a:prstGeom>
          <a:noFill/>
          <a:ln/>
        </p:spPr>
        <p:txBody>
          <a:bodyPr wrap="square" lIns="0" tIns="0" rIns="0" bIns="0" rtlCol="0" anchor="t"/>
          <a:lstStyle/>
          <a:p>
            <a:pPr marL="0" indent="0" algn="l">
              <a:lnSpc>
                <a:spcPts val="2000"/>
              </a:lnSpc>
              <a:buNone/>
            </a:pPr>
            <a:r>
              <a:rPr lang="en-US" dirty="0">
                <a:solidFill>
                  <a:srgbClr val="FFFFFF"/>
                </a:solidFill>
                <a:latin typeface="Arial" panose="020B0604020202020204" pitchFamily="34" charset="0"/>
                <a:ea typeface="Syne" pitchFamily="34" charset="-122"/>
                <a:cs typeface="Arial" panose="020B0604020202020204" pitchFamily="34" charset="0"/>
              </a:rPr>
              <a:t>12 bài phát thanh về Luật Tiếp cận thông tin, Nghị định 42/2022/NĐ-CP và các thông tin về đất đai, lâm nghiệp, tài nguyên môi trường được biên tập đảm bảo chất lượng, truyền thanh trên hệ thống loa truyền thanh của địa phương.Có khoảng 1.000 người được tiếp cận trực tiếp và 10.000 người tiếp cận gián tiếp.</a:t>
            </a:r>
            <a:endParaRPr lang="en-US" dirty="0">
              <a:latin typeface="Arial" panose="020B0604020202020204" pitchFamily="34" charset="0"/>
              <a:cs typeface="Arial" panose="020B0604020202020204" pitchFamily="34" charset="0"/>
            </a:endParaRPr>
          </a:p>
        </p:txBody>
      </p:sp>
      <p:sp>
        <p:nvSpPr>
          <p:cNvPr id="17" name="Text 15"/>
          <p:cNvSpPr/>
          <p:nvPr/>
        </p:nvSpPr>
        <p:spPr>
          <a:xfrm>
            <a:off x="8974498" y="3818697"/>
            <a:ext cx="2931795" cy="254079"/>
          </a:xfrm>
          <a:prstGeom prst="rect">
            <a:avLst/>
          </a:prstGeom>
          <a:noFill/>
          <a:ln/>
        </p:spPr>
        <p:txBody>
          <a:bodyPr wrap="none" lIns="0" tIns="0" rIns="0" bIns="0" rtlCol="0" anchor="t"/>
          <a:lstStyle/>
          <a:p>
            <a:pPr marL="0" indent="0" algn="l">
              <a:lnSpc>
                <a:spcPts val="2000"/>
              </a:lnSpc>
              <a:buNone/>
            </a:pPr>
            <a:r>
              <a:rPr lang="en-US" dirty="0">
                <a:solidFill>
                  <a:srgbClr val="FFFFFF"/>
                </a:solidFill>
                <a:latin typeface="Arial" panose="020B0604020202020204" pitchFamily="34" charset="0"/>
                <a:ea typeface="Syne" pitchFamily="34" charset="-122"/>
                <a:cs typeface="Arial" panose="020B0604020202020204" pitchFamily="34" charset="0"/>
              </a:rPr>
              <a:t>T9/2025 - T10/2026</a:t>
            </a:r>
            <a:endParaRPr lang="en-US" dirty="0">
              <a:latin typeface="Arial" panose="020B0604020202020204" pitchFamily="34" charset="0"/>
              <a:cs typeface="Arial" panose="020B0604020202020204" pitchFamily="34" charset="0"/>
            </a:endParaRPr>
          </a:p>
        </p:txBody>
      </p:sp>
      <p:sp>
        <p:nvSpPr>
          <p:cNvPr id="18" name="Text 16"/>
          <p:cNvSpPr/>
          <p:nvPr/>
        </p:nvSpPr>
        <p:spPr>
          <a:xfrm>
            <a:off x="11300509" y="3577598"/>
            <a:ext cx="2935605" cy="762238"/>
          </a:xfrm>
          <a:prstGeom prst="rect">
            <a:avLst/>
          </a:prstGeom>
          <a:noFill/>
          <a:ln/>
        </p:spPr>
        <p:txBody>
          <a:bodyPr wrap="square" lIns="0" tIns="0" rIns="0" bIns="0" rtlCol="0" anchor="t"/>
          <a:lstStyle/>
          <a:p>
            <a:pPr marL="0" indent="0" algn="l">
              <a:lnSpc>
                <a:spcPts val="2000"/>
              </a:lnSpc>
              <a:buNone/>
            </a:pPr>
            <a:r>
              <a:rPr lang="en-US" dirty="0">
                <a:solidFill>
                  <a:srgbClr val="FFFFFF"/>
                </a:solidFill>
                <a:latin typeface="Arial" panose="020B0604020202020204" pitchFamily="34" charset="0"/>
                <a:ea typeface="Syne" pitchFamily="34" charset="-122"/>
                <a:cs typeface="Arial" panose="020B0604020202020204" pitchFamily="34" charset="0"/>
              </a:rPr>
              <a:t>Trung tâm CĐS&amp;CNTT và CEGORN, Sở VH-TT&amp;DL và các đơn vị cấp xã trên địa bàn</a:t>
            </a:r>
            <a:endParaRPr lang="en-US" dirty="0">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13101945-7B80-165D-85AF-54990F87B01A}"/>
              </a:ext>
            </a:extLst>
          </p:cNvPr>
          <p:cNvSpPr/>
          <p:nvPr/>
        </p:nvSpPr>
        <p:spPr>
          <a:xfrm>
            <a:off x="669413" y="6444953"/>
            <a:ext cx="13660548" cy="1684421"/>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17"/>
          <p:cNvSpPr/>
          <p:nvPr/>
        </p:nvSpPr>
        <p:spPr>
          <a:xfrm>
            <a:off x="801409" y="6812474"/>
            <a:ext cx="4215289" cy="523875"/>
          </a:xfrm>
          <a:prstGeom prst="rect">
            <a:avLst/>
          </a:prstGeom>
          <a:noFill/>
          <a:ln/>
        </p:spPr>
        <p:txBody>
          <a:bodyPr wrap="none" lIns="0" tIns="0" rIns="0" bIns="0" rtlCol="0" anchor="t"/>
          <a:lstStyle/>
          <a:p>
            <a:pPr marL="0" indent="0" algn="ctr">
              <a:lnSpc>
                <a:spcPts val="4100"/>
              </a:lnSpc>
              <a:buNone/>
            </a:pPr>
            <a:r>
              <a:rPr lang="en-US" sz="5000" b="1" dirty="0">
                <a:solidFill>
                  <a:srgbClr val="FFFF00"/>
                </a:solidFill>
                <a:latin typeface="Arial" panose="020B0604020202020204" pitchFamily="34" charset="0"/>
                <a:ea typeface="Syne Extra Bold" pitchFamily="34" charset="-122"/>
                <a:cs typeface="Arial" panose="020B0604020202020204" pitchFamily="34" charset="0"/>
              </a:rPr>
              <a:t>78</a:t>
            </a:r>
            <a:endParaRPr lang="en-US" sz="5000" dirty="0">
              <a:solidFill>
                <a:srgbClr val="FFFF00"/>
              </a:solidFill>
              <a:latin typeface="Arial" panose="020B0604020202020204" pitchFamily="34" charset="0"/>
              <a:cs typeface="Arial" panose="020B0604020202020204" pitchFamily="34" charset="0"/>
            </a:endParaRPr>
          </a:p>
        </p:txBody>
      </p:sp>
      <p:sp>
        <p:nvSpPr>
          <p:cNvPr id="30" name="Text 18"/>
          <p:cNvSpPr/>
          <p:nvPr/>
        </p:nvSpPr>
        <p:spPr>
          <a:xfrm>
            <a:off x="1724025" y="7235589"/>
            <a:ext cx="2354818" cy="248007"/>
          </a:xfrm>
          <a:prstGeom prst="rect">
            <a:avLst/>
          </a:prstGeom>
          <a:noFill/>
          <a:ln/>
        </p:spPr>
        <p:txBody>
          <a:bodyPr wrap="none" lIns="0" tIns="0" rIns="0" bIns="0" rtlCol="0" anchor="t"/>
          <a:lstStyle/>
          <a:p>
            <a:pPr marL="0" indent="0" algn="ctr">
              <a:lnSpc>
                <a:spcPts val="1950"/>
              </a:lnSpc>
              <a:buNone/>
            </a:pPr>
            <a:r>
              <a:rPr lang="en-US" b="1" dirty="0">
                <a:solidFill>
                  <a:srgbClr val="FFFF00"/>
                </a:solidFill>
                <a:latin typeface="Arial" panose="020B0604020202020204" pitchFamily="34" charset="0"/>
                <a:ea typeface="Syne Extra Bold" pitchFamily="34" charset="-122"/>
                <a:cs typeface="Arial" panose="020B0604020202020204" pitchFamily="34" charset="0"/>
              </a:rPr>
              <a:t>Xã trên địa bàn</a:t>
            </a:r>
            <a:endParaRPr lang="en-US" dirty="0">
              <a:solidFill>
                <a:srgbClr val="FFFF00"/>
              </a:solidFill>
              <a:latin typeface="Arial" panose="020B0604020202020204" pitchFamily="34" charset="0"/>
              <a:cs typeface="Arial" panose="020B0604020202020204" pitchFamily="34" charset="0"/>
            </a:endParaRPr>
          </a:p>
        </p:txBody>
      </p:sp>
      <p:sp>
        <p:nvSpPr>
          <p:cNvPr id="31" name="Text 19"/>
          <p:cNvSpPr/>
          <p:nvPr/>
        </p:nvSpPr>
        <p:spPr>
          <a:xfrm>
            <a:off x="612538" y="7618636"/>
            <a:ext cx="4215289" cy="254079"/>
          </a:xfrm>
          <a:prstGeom prst="rect">
            <a:avLst/>
          </a:prstGeom>
          <a:noFill/>
          <a:ln/>
        </p:spPr>
        <p:txBody>
          <a:bodyPr wrap="none" lIns="0" tIns="0" rIns="0" bIns="0" rtlCol="0" anchor="t"/>
          <a:lstStyle/>
          <a:p>
            <a:pPr marL="0" indent="0" algn="ctr">
              <a:lnSpc>
                <a:spcPts val="2000"/>
              </a:lnSpc>
              <a:buNone/>
            </a:pPr>
            <a:r>
              <a:rPr lang="en-US" dirty="0">
                <a:solidFill>
                  <a:srgbClr val="FFFF00"/>
                </a:solidFill>
                <a:latin typeface="Arial" panose="020B0604020202020204" pitchFamily="34" charset="0"/>
                <a:ea typeface="Syne" pitchFamily="34" charset="-122"/>
                <a:cs typeface="Arial" panose="020B0604020202020204" pitchFamily="34" charset="0"/>
              </a:rPr>
              <a:t>Được hỗ trợ xây dựng quy chế nội bộ </a:t>
            </a:r>
          </a:p>
          <a:p>
            <a:pPr marL="0" indent="0" algn="ctr">
              <a:lnSpc>
                <a:spcPts val="2000"/>
              </a:lnSpc>
              <a:buNone/>
            </a:pPr>
            <a:r>
              <a:rPr lang="en-US" dirty="0">
                <a:solidFill>
                  <a:srgbClr val="FFFF00"/>
                </a:solidFill>
                <a:latin typeface="Arial" panose="020B0604020202020204" pitchFamily="34" charset="0"/>
                <a:ea typeface="Syne" pitchFamily="34" charset="-122"/>
                <a:cs typeface="Arial" panose="020B0604020202020204" pitchFamily="34" charset="0"/>
              </a:rPr>
              <a:t>về cung cấp thông tin</a:t>
            </a:r>
            <a:endParaRPr lang="en-US" dirty="0">
              <a:solidFill>
                <a:srgbClr val="FFFF00"/>
              </a:solidFill>
              <a:latin typeface="Arial" panose="020B0604020202020204" pitchFamily="34" charset="0"/>
              <a:cs typeface="Arial" panose="020B0604020202020204" pitchFamily="34" charset="0"/>
            </a:endParaRPr>
          </a:p>
        </p:txBody>
      </p:sp>
      <p:sp>
        <p:nvSpPr>
          <p:cNvPr id="32" name="Text 20"/>
          <p:cNvSpPr/>
          <p:nvPr/>
        </p:nvSpPr>
        <p:spPr>
          <a:xfrm>
            <a:off x="5199936" y="6745409"/>
            <a:ext cx="4215408" cy="523875"/>
          </a:xfrm>
          <a:prstGeom prst="rect">
            <a:avLst/>
          </a:prstGeom>
          <a:noFill/>
          <a:ln/>
        </p:spPr>
        <p:txBody>
          <a:bodyPr wrap="none" lIns="0" tIns="0" rIns="0" bIns="0" rtlCol="0" anchor="t"/>
          <a:lstStyle/>
          <a:p>
            <a:pPr marL="0" indent="0" algn="ctr">
              <a:lnSpc>
                <a:spcPts val="4100"/>
              </a:lnSpc>
              <a:buNone/>
            </a:pPr>
            <a:r>
              <a:rPr lang="en-US" sz="5000" b="1" dirty="0">
                <a:solidFill>
                  <a:srgbClr val="FFFF00"/>
                </a:solidFill>
                <a:latin typeface="Arial" panose="020B0604020202020204" pitchFamily="34" charset="0"/>
                <a:ea typeface="Syne Extra Bold" pitchFamily="34" charset="-122"/>
                <a:cs typeface="Arial" panose="020B0604020202020204" pitchFamily="34" charset="0"/>
              </a:rPr>
              <a:t>12</a:t>
            </a:r>
            <a:endParaRPr lang="en-US" sz="5000" dirty="0">
              <a:solidFill>
                <a:srgbClr val="FFFF00"/>
              </a:solidFill>
              <a:latin typeface="Arial" panose="020B0604020202020204" pitchFamily="34" charset="0"/>
              <a:cs typeface="Arial" panose="020B0604020202020204" pitchFamily="34" charset="0"/>
            </a:endParaRPr>
          </a:p>
        </p:txBody>
      </p:sp>
      <p:sp>
        <p:nvSpPr>
          <p:cNvPr id="33" name="Text 21"/>
          <p:cNvSpPr/>
          <p:nvPr/>
        </p:nvSpPr>
        <p:spPr>
          <a:xfrm>
            <a:off x="6159222" y="7235589"/>
            <a:ext cx="2311718" cy="248007"/>
          </a:xfrm>
          <a:prstGeom prst="rect">
            <a:avLst/>
          </a:prstGeom>
          <a:noFill/>
          <a:ln/>
        </p:spPr>
        <p:txBody>
          <a:bodyPr wrap="none" lIns="0" tIns="0" rIns="0" bIns="0" rtlCol="0" anchor="t"/>
          <a:lstStyle/>
          <a:p>
            <a:pPr marL="0" indent="0" algn="ctr">
              <a:lnSpc>
                <a:spcPts val="1950"/>
              </a:lnSpc>
              <a:buNone/>
            </a:pPr>
            <a:r>
              <a:rPr lang="en-US" b="1" dirty="0">
                <a:solidFill>
                  <a:srgbClr val="FFFF00"/>
                </a:solidFill>
                <a:latin typeface="Arial" panose="020B0604020202020204" pitchFamily="34" charset="0"/>
                <a:ea typeface="Syne Extra Bold" pitchFamily="34" charset="-122"/>
                <a:cs typeface="Arial" panose="020B0604020202020204" pitchFamily="34" charset="0"/>
              </a:rPr>
              <a:t>Bài phát thanh</a:t>
            </a:r>
            <a:endParaRPr lang="en-US" dirty="0">
              <a:solidFill>
                <a:srgbClr val="FFFF00"/>
              </a:solidFill>
              <a:latin typeface="Arial" panose="020B0604020202020204" pitchFamily="34" charset="0"/>
              <a:cs typeface="Arial" panose="020B0604020202020204" pitchFamily="34" charset="0"/>
            </a:endParaRPr>
          </a:p>
        </p:txBody>
      </p:sp>
      <p:sp>
        <p:nvSpPr>
          <p:cNvPr id="34" name="Text 22"/>
          <p:cNvSpPr/>
          <p:nvPr/>
        </p:nvSpPr>
        <p:spPr>
          <a:xfrm>
            <a:off x="5207437" y="7578847"/>
            <a:ext cx="4215408" cy="254079"/>
          </a:xfrm>
          <a:prstGeom prst="rect">
            <a:avLst/>
          </a:prstGeom>
          <a:noFill/>
          <a:ln/>
        </p:spPr>
        <p:txBody>
          <a:bodyPr wrap="none" lIns="0" tIns="0" rIns="0" bIns="0" rtlCol="0" anchor="t"/>
          <a:lstStyle/>
          <a:p>
            <a:pPr marL="0" indent="0" algn="ctr">
              <a:lnSpc>
                <a:spcPts val="2000"/>
              </a:lnSpc>
              <a:buNone/>
            </a:pPr>
            <a:r>
              <a:rPr lang="en-US" dirty="0">
                <a:solidFill>
                  <a:srgbClr val="FFFF00"/>
                </a:solidFill>
                <a:latin typeface="Arial" panose="020B0604020202020204" pitchFamily="34" charset="0"/>
                <a:ea typeface="Syne" pitchFamily="34" charset="-122"/>
                <a:cs typeface="Arial" panose="020B0604020202020204" pitchFamily="34" charset="0"/>
              </a:rPr>
              <a:t>Về Luật Tiếp cận thông tin và các thông tin </a:t>
            </a:r>
          </a:p>
          <a:p>
            <a:pPr marL="0" indent="0" algn="ctr">
              <a:lnSpc>
                <a:spcPts val="2000"/>
              </a:lnSpc>
              <a:buNone/>
            </a:pPr>
            <a:r>
              <a:rPr lang="en-US" dirty="0">
                <a:solidFill>
                  <a:srgbClr val="FFFF00"/>
                </a:solidFill>
                <a:latin typeface="Arial" panose="020B0604020202020204" pitchFamily="34" charset="0"/>
                <a:ea typeface="Syne" pitchFamily="34" charset="-122"/>
                <a:cs typeface="Arial" panose="020B0604020202020204" pitchFamily="34" charset="0"/>
              </a:rPr>
              <a:t>liên quan</a:t>
            </a:r>
            <a:endParaRPr lang="en-US" dirty="0">
              <a:solidFill>
                <a:srgbClr val="FFFF00"/>
              </a:solidFill>
              <a:latin typeface="Arial" panose="020B0604020202020204" pitchFamily="34" charset="0"/>
              <a:cs typeface="Arial" panose="020B0604020202020204" pitchFamily="34" charset="0"/>
            </a:endParaRPr>
          </a:p>
        </p:txBody>
      </p:sp>
      <p:sp>
        <p:nvSpPr>
          <p:cNvPr id="35" name="Text 23"/>
          <p:cNvSpPr/>
          <p:nvPr/>
        </p:nvSpPr>
        <p:spPr>
          <a:xfrm>
            <a:off x="9613702" y="6745409"/>
            <a:ext cx="4215289" cy="523875"/>
          </a:xfrm>
          <a:prstGeom prst="rect">
            <a:avLst/>
          </a:prstGeom>
          <a:noFill/>
          <a:ln/>
        </p:spPr>
        <p:txBody>
          <a:bodyPr wrap="none" lIns="0" tIns="0" rIns="0" bIns="0" rtlCol="0" anchor="t"/>
          <a:lstStyle/>
          <a:p>
            <a:pPr marL="0" indent="0" algn="ctr">
              <a:lnSpc>
                <a:spcPts val="4100"/>
              </a:lnSpc>
              <a:buNone/>
            </a:pPr>
            <a:r>
              <a:rPr lang="en-US" sz="5000" b="1" dirty="0">
                <a:solidFill>
                  <a:srgbClr val="FFFF00"/>
                </a:solidFill>
                <a:latin typeface="Arial" panose="020B0604020202020204" pitchFamily="34" charset="0"/>
                <a:ea typeface="Syne Extra Bold" pitchFamily="34" charset="-122"/>
                <a:cs typeface="Arial" panose="020B0604020202020204" pitchFamily="34" charset="0"/>
              </a:rPr>
              <a:t>~10K</a:t>
            </a:r>
            <a:endParaRPr lang="en-US" sz="5000" dirty="0">
              <a:solidFill>
                <a:srgbClr val="FFFF00"/>
              </a:solidFill>
              <a:latin typeface="Arial" panose="020B0604020202020204" pitchFamily="34" charset="0"/>
              <a:cs typeface="Arial" panose="020B0604020202020204" pitchFamily="34" charset="0"/>
            </a:endParaRPr>
          </a:p>
        </p:txBody>
      </p:sp>
      <p:sp>
        <p:nvSpPr>
          <p:cNvPr id="36" name="Text 24"/>
          <p:cNvSpPr/>
          <p:nvPr/>
        </p:nvSpPr>
        <p:spPr>
          <a:xfrm>
            <a:off x="10736461" y="7235589"/>
            <a:ext cx="1984653" cy="248007"/>
          </a:xfrm>
          <a:prstGeom prst="rect">
            <a:avLst/>
          </a:prstGeom>
          <a:noFill/>
          <a:ln/>
        </p:spPr>
        <p:txBody>
          <a:bodyPr wrap="none" lIns="0" tIns="0" rIns="0" bIns="0" rtlCol="0" anchor="t"/>
          <a:lstStyle/>
          <a:p>
            <a:pPr marL="0" indent="0" algn="ctr">
              <a:lnSpc>
                <a:spcPts val="1950"/>
              </a:lnSpc>
              <a:buNone/>
            </a:pPr>
            <a:r>
              <a:rPr lang="en-US" b="1" dirty="0">
                <a:solidFill>
                  <a:srgbClr val="FFFF00"/>
                </a:solidFill>
                <a:latin typeface="Arial" panose="020B0604020202020204" pitchFamily="34" charset="0"/>
                <a:ea typeface="Syne Extra Bold" pitchFamily="34" charset="-122"/>
                <a:cs typeface="Arial" panose="020B0604020202020204" pitchFamily="34" charset="0"/>
              </a:rPr>
              <a:t>Người dân</a:t>
            </a:r>
            <a:endParaRPr lang="en-US" dirty="0">
              <a:solidFill>
                <a:srgbClr val="FFFF00"/>
              </a:solidFill>
              <a:latin typeface="Arial" panose="020B0604020202020204" pitchFamily="34" charset="0"/>
              <a:cs typeface="Arial" panose="020B0604020202020204" pitchFamily="34" charset="0"/>
            </a:endParaRPr>
          </a:p>
        </p:txBody>
      </p:sp>
      <p:sp>
        <p:nvSpPr>
          <p:cNvPr id="37" name="Text 25"/>
          <p:cNvSpPr/>
          <p:nvPr/>
        </p:nvSpPr>
        <p:spPr>
          <a:xfrm>
            <a:off x="9717456" y="7578847"/>
            <a:ext cx="4215289" cy="254079"/>
          </a:xfrm>
          <a:prstGeom prst="rect">
            <a:avLst/>
          </a:prstGeom>
          <a:noFill/>
          <a:ln/>
        </p:spPr>
        <p:txBody>
          <a:bodyPr wrap="none" lIns="0" tIns="0" rIns="0" bIns="0" rtlCol="0" anchor="t"/>
          <a:lstStyle/>
          <a:p>
            <a:pPr marL="0" indent="0" algn="ctr">
              <a:lnSpc>
                <a:spcPts val="2000"/>
              </a:lnSpc>
              <a:buNone/>
            </a:pPr>
            <a:r>
              <a:rPr lang="en-US" dirty="0">
                <a:solidFill>
                  <a:srgbClr val="FFFF00"/>
                </a:solidFill>
                <a:latin typeface="Arial" panose="020B0604020202020204" pitchFamily="34" charset="0"/>
                <a:ea typeface="Syne" pitchFamily="34" charset="-122"/>
                <a:cs typeface="Arial" panose="020B0604020202020204" pitchFamily="34" charset="0"/>
              </a:rPr>
              <a:t>Được tiếp cận thông tin qua </a:t>
            </a:r>
          </a:p>
          <a:p>
            <a:pPr marL="0" indent="0" algn="ctr">
              <a:lnSpc>
                <a:spcPts val="2000"/>
              </a:lnSpc>
              <a:buNone/>
            </a:pPr>
            <a:r>
              <a:rPr lang="en-US" dirty="0">
                <a:solidFill>
                  <a:srgbClr val="FFFF00"/>
                </a:solidFill>
                <a:latin typeface="Arial" panose="020B0604020202020204" pitchFamily="34" charset="0"/>
                <a:ea typeface="Syne" pitchFamily="34" charset="-122"/>
                <a:cs typeface="Arial" panose="020B0604020202020204" pitchFamily="34" charset="0"/>
              </a:rPr>
              <a:t>loa truyền thanh</a:t>
            </a:r>
            <a:endParaRPr lang="en-US" dirty="0">
              <a:solidFill>
                <a:srgbClr val="FFFF00"/>
              </a:solidFill>
              <a:latin typeface="Arial" panose="020B0604020202020204" pitchFamily="34" charset="0"/>
              <a:cs typeface="Arial" panose="020B0604020202020204" pitchFamily="34" charset="0"/>
            </a:endParaRPr>
          </a:p>
        </p:txBody>
      </p:sp>
      <p:sp>
        <p:nvSpPr>
          <p:cNvPr id="19" name="Text 0">
            <a:extLst>
              <a:ext uri="{FF2B5EF4-FFF2-40B4-BE49-F238E27FC236}">
                <a16:creationId xmlns:a16="http://schemas.microsoft.com/office/drawing/2014/main" id="{4B2A9B18-ABD9-5C24-A290-BCBCD6BA169F}"/>
              </a:ext>
            </a:extLst>
          </p:cNvPr>
          <p:cNvSpPr/>
          <p:nvPr/>
        </p:nvSpPr>
        <p:spPr>
          <a:xfrm>
            <a:off x="793790" y="589002"/>
            <a:ext cx="7856915" cy="496133"/>
          </a:xfrm>
          <a:prstGeom prst="rect">
            <a:avLst/>
          </a:prstGeom>
          <a:noFill/>
          <a:ln/>
        </p:spPr>
        <p:txBody>
          <a:bodyPr wrap="none" lIns="0" tIns="0" rIns="0" bIns="0" rtlCol="0" anchor="t"/>
          <a:lstStyle/>
          <a:p>
            <a:pPr marL="0" indent="0" algn="l">
              <a:lnSpc>
                <a:spcPts val="3900"/>
              </a:lnSpc>
              <a:buNone/>
            </a:pPr>
            <a:r>
              <a:rPr lang="en-US" sz="3000" b="1">
                <a:solidFill>
                  <a:srgbClr val="FFFF00"/>
                </a:solidFill>
                <a:latin typeface="Arial" panose="020B0604020202020204" pitchFamily="34" charset="0"/>
                <a:ea typeface="Syne Extra Bold" pitchFamily="34" charset="-122"/>
                <a:cs typeface="Arial" panose="020B0604020202020204" pitchFamily="34" charset="0"/>
              </a:rPr>
              <a:t>KẾ HOẠCH PHỐI HỢP TRIỂN KHAI DỰ ÁN</a:t>
            </a:r>
            <a:endParaRPr lang="en-US" sz="3000" dirty="0">
              <a:solidFill>
                <a:srgbClr val="FFFF00"/>
              </a:solidFill>
              <a:latin typeface="Arial" panose="020B0604020202020204" pitchFamily="34" charset="0"/>
              <a:cs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sp>
        <p:nvSpPr>
          <p:cNvPr id="3" name="Shape 1"/>
          <p:cNvSpPr/>
          <p:nvPr/>
        </p:nvSpPr>
        <p:spPr>
          <a:xfrm>
            <a:off x="793790" y="1471136"/>
            <a:ext cx="13042821" cy="2739866"/>
          </a:xfrm>
          <a:prstGeom prst="roundRect">
            <a:avLst>
              <a:gd name="adj" fmla="val 2282"/>
            </a:avLst>
          </a:prstGeom>
          <a:noFill/>
          <a:ln w="7620">
            <a:solidFill>
              <a:srgbClr val="FFFFFF">
                <a:alpha val="24000"/>
              </a:srgbClr>
            </a:solidFill>
            <a:prstDash val="solid"/>
          </a:ln>
        </p:spPr>
      </p:sp>
      <p:sp>
        <p:nvSpPr>
          <p:cNvPr id="4" name="Shape 2"/>
          <p:cNvSpPr/>
          <p:nvPr/>
        </p:nvSpPr>
        <p:spPr>
          <a:xfrm>
            <a:off x="801410" y="1478756"/>
            <a:ext cx="13027581" cy="431959"/>
          </a:xfrm>
          <a:prstGeom prst="rect">
            <a:avLst/>
          </a:prstGeom>
          <a:solidFill>
            <a:srgbClr val="FFFFFF">
              <a:alpha val="4000"/>
            </a:srgbClr>
          </a:solidFill>
          <a:ln/>
        </p:spPr>
      </p:sp>
      <p:sp>
        <p:nvSpPr>
          <p:cNvPr id="5" name="Text 3"/>
          <p:cNvSpPr/>
          <p:nvPr/>
        </p:nvSpPr>
        <p:spPr>
          <a:xfrm>
            <a:off x="950476" y="1575673"/>
            <a:ext cx="2955369" cy="238125"/>
          </a:xfrm>
          <a:prstGeom prst="rect">
            <a:avLst/>
          </a:prstGeom>
          <a:noFill/>
          <a:ln/>
        </p:spPr>
        <p:txBody>
          <a:bodyPr wrap="none" lIns="0" tIns="0" rIns="0" bIns="0" rtlCol="0" anchor="t"/>
          <a:lstStyle/>
          <a:p>
            <a:pPr marL="0" indent="0" algn="l">
              <a:lnSpc>
                <a:spcPts val="1850"/>
              </a:lnSpc>
              <a:buNone/>
            </a:pPr>
            <a:r>
              <a:rPr lang="en-US" b="1" dirty="0">
                <a:solidFill>
                  <a:srgbClr val="FFFF00"/>
                </a:solidFill>
                <a:latin typeface="Arial" panose="020B0604020202020204" pitchFamily="34" charset="0"/>
                <a:ea typeface="Syne" pitchFamily="34" charset="-122"/>
                <a:cs typeface="Arial" panose="020B0604020202020204" pitchFamily="34" charset="0"/>
              </a:rPr>
              <a:t>Các hoạt động</a:t>
            </a:r>
            <a:endParaRPr lang="en-US" dirty="0">
              <a:solidFill>
                <a:srgbClr val="FFFF00"/>
              </a:solidFill>
              <a:latin typeface="Arial" panose="020B0604020202020204" pitchFamily="34" charset="0"/>
              <a:cs typeface="Arial" panose="020B0604020202020204" pitchFamily="34" charset="0"/>
            </a:endParaRPr>
          </a:p>
        </p:txBody>
      </p:sp>
      <p:sp>
        <p:nvSpPr>
          <p:cNvPr id="6" name="Text 4"/>
          <p:cNvSpPr/>
          <p:nvPr/>
        </p:nvSpPr>
        <p:spPr>
          <a:xfrm>
            <a:off x="5157725" y="1575673"/>
            <a:ext cx="2951559" cy="238125"/>
          </a:xfrm>
          <a:prstGeom prst="rect">
            <a:avLst/>
          </a:prstGeom>
          <a:noFill/>
          <a:ln/>
        </p:spPr>
        <p:txBody>
          <a:bodyPr wrap="none" lIns="0" tIns="0" rIns="0" bIns="0" rtlCol="0" anchor="t"/>
          <a:lstStyle/>
          <a:p>
            <a:pPr marL="0" indent="0" algn="l">
              <a:lnSpc>
                <a:spcPts val="1850"/>
              </a:lnSpc>
              <a:buNone/>
            </a:pPr>
            <a:r>
              <a:rPr lang="en-US" b="1" dirty="0">
                <a:solidFill>
                  <a:srgbClr val="FFFF00"/>
                </a:solidFill>
                <a:latin typeface="Arial" panose="020B0604020202020204" pitchFamily="34" charset="0"/>
                <a:ea typeface="Syne" pitchFamily="34" charset="-122"/>
                <a:cs typeface="Arial" panose="020B0604020202020204" pitchFamily="34" charset="0"/>
              </a:rPr>
              <a:t>Kết quả dự kiến</a:t>
            </a:r>
            <a:endParaRPr lang="en-US" dirty="0">
              <a:solidFill>
                <a:srgbClr val="FFFF00"/>
              </a:solidFill>
              <a:latin typeface="Arial" panose="020B0604020202020204" pitchFamily="34" charset="0"/>
              <a:cs typeface="Arial" panose="020B0604020202020204" pitchFamily="34" charset="0"/>
            </a:endParaRPr>
          </a:p>
        </p:txBody>
      </p:sp>
      <p:sp>
        <p:nvSpPr>
          <p:cNvPr id="7" name="Text 5"/>
          <p:cNvSpPr/>
          <p:nvPr/>
        </p:nvSpPr>
        <p:spPr>
          <a:xfrm>
            <a:off x="9248777" y="1563171"/>
            <a:ext cx="2951559" cy="238125"/>
          </a:xfrm>
          <a:prstGeom prst="rect">
            <a:avLst/>
          </a:prstGeom>
          <a:noFill/>
          <a:ln/>
        </p:spPr>
        <p:txBody>
          <a:bodyPr wrap="none" lIns="0" tIns="0" rIns="0" bIns="0" rtlCol="0" anchor="t"/>
          <a:lstStyle/>
          <a:p>
            <a:pPr marL="0" indent="0" algn="l">
              <a:lnSpc>
                <a:spcPts val="1850"/>
              </a:lnSpc>
              <a:buNone/>
            </a:pPr>
            <a:r>
              <a:rPr lang="en-US" b="1" dirty="0">
                <a:solidFill>
                  <a:srgbClr val="FFFF00"/>
                </a:solidFill>
                <a:latin typeface="Arial" panose="020B0604020202020204" pitchFamily="34" charset="0"/>
                <a:ea typeface="Syne" pitchFamily="34" charset="-122"/>
                <a:cs typeface="Arial" panose="020B0604020202020204" pitchFamily="34" charset="0"/>
              </a:rPr>
              <a:t>Thời gian dự kiến</a:t>
            </a:r>
            <a:endParaRPr lang="en-US" dirty="0">
              <a:solidFill>
                <a:srgbClr val="FFFF00"/>
              </a:solidFill>
              <a:latin typeface="Arial" panose="020B0604020202020204" pitchFamily="34" charset="0"/>
              <a:cs typeface="Arial" panose="020B0604020202020204" pitchFamily="34" charset="0"/>
            </a:endParaRPr>
          </a:p>
        </p:txBody>
      </p:sp>
      <p:sp>
        <p:nvSpPr>
          <p:cNvPr id="8" name="Text 6"/>
          <p:cNvSpPr/>
          <p:nvPr/>
        </p:nvSpPr>
        <p:spPr>
          <a:xfrm>
            <a:off x="11458719" y="1575673"/>
            <a:ext cx="2955369" cy="238125"/>
          </a:xfrm>
          <a:prstGeom prst="rect">
            <a:avLst/>
          </a:prstGeom>
          <a:noFill/>
          <a:ln/>
        </p:spPr>
        <p:txBody>
          <a:bodyPr wrap="none" lIns="0" tIns="0" rIns="0" bIns="0" rtlCol="0" anchor="t"/>
          <a:lstStyle/>
          <a:p>
            <a:pPr marL="0" indent="0" algn="l">
              <a:lnSpc>
                <a:spcPts val="1850"/>
              </a:lnSpc>
              <a:buNone/>
            </a:pPr>
            <a:r>
              <a:rPr lang="en-US" b="1" dirty="0">
                <a:solidFill>
                  <a:srgbClr val="FFFF00"/>
                </a:solidFill>
                <a:latin typeface="Arial" panose="020B0604020202020204" pitchFamily="34" charset="0"/>
                <a:ea typeface="Syne" pitchFamily="34" charset="-122"/>
                <a:cs typeface="Arial" panose="020B0604020202020204" pitchFamily="34" charset="0"/>
              </a:rPr>
              <a:t>Các bên phối hợp</a:t>
            </a:r>
            <a:endParaRPr lang="en-US" dirty="0">
              <a:solidFill>
                <a:srgbClr val="FFFF00"/>
              </a:solidFill>
              <a:latin typeface="Arial" panose="020B0604020202020204" pitchFamily="34" charset="0"/>
              <a:cs typeface="Arial" panose="020B0604020202020204" pitchFamily="34" charset="0"/>
            </a:endParaRPr>
          </a:p>
        </p:txBody>
      </p:sp>
      <p:sp>
        <p:nvSpPr>
          <p:cNvPr id="9" name="Shape 7"/>
          <p:cNvSpPr/>
          <p:nvPr/>
        </p:nvSpPr>
        <p:spPr>
          <a:xfrm>
            <a:off x="801410" y="1910715"/>
            <a:ext cx="13027581" cy="908209"/>
          </a:xfrm>
          <a:prstGeom prst="rect">
            <a:avLst/>
          </a:prstGeom>
          <a:solidFill>
            <a:srgbClr val="000000">
              <a:alpha val="4000"/>
            </a:srgbClr>
          </a:solidFill>
          <a:ln/>
        </p:spPr>
      </p:sp>
      <p:sp>
        <p:nvSpPr>
          <p:cNvPr id="10" name="Text 8"/>
          <p:cNvSpPr/>
          <p:nvPr/>
        </p:nvSpPr>
        <p:spPr>
          <a:xfrm>
            <a:off x="950476" y="2007632"/>
            <a:ext cx="4014359" cy="714375"/>
          </a:xfrm>
          <a:prstGeom prst="rect">
            <a:avLst/>
          </a:prstGeom>
          <a:noFill/>
          <a:ln/>
        </p:spPr>
        <p:txBody>
          <a:bodyPr wrap="square" lIns="0" tIns="0" rIns="0" bIns="0" rtlCol="0" anchor="t"/>
          <a:lstStyle/>
          <a:p>
            <a:pPr marL="0" indent="0" algn="l">
              <a:lnSpc>
                <a:spcPts val="1850"/>
              </a:lnSpc>
              <a:buNone/>
            </a:pPr>
            <a:r>
              <a:rPr lang="en-US" dirty="0">
                <a:solidFill>
                  <a:srgbClr val="D7E5D8"/>
                </a:solidFill>
                <a:latin typeface="Arial" panose="020B0604020202020204" pitchFamily="34" charset="0"/>
                <a:ea typeface="Syne" pitchFamily="34" charset="-122"/>
                <a:cs typeface="Arial" panose="020B0604020202020204" pitchFamily="34" charset="0"/>
              </a:rPr>
              <a:t>1.3.0. Thí điểm phối hợp hỗ trợ mở rộng/kiện toàn Tổ công nghệ số cộng đồng/nhóm nòng cốt tại 02 xã thực hiện dự án</a:t>
            </a:r>
            <a:endParaRPr lang="en-US" dirty="0">
              <a:latin typeface="Arial" panose="020B0604020202020204" pitchFamily="34" charset="0"/>
              <a:cs typeface="Arial" panose="020B0604020202020204" pitchFamily="34" charset="0"/>
            </a:endParaRPr>
          </a:p>
        </p:txBody>
      </p:sp>
      <p:sp>
        <p:nvSpPr>
          <p:cNvPr id="11" name="Text 9"/>
          <p:cNvSpPr/>
          <p:nvPr/>
        </p:nvSpPr>
        <p:spPr>
          <a:xfrm>
            <a:off x="5157725" y="2007632"/>
            <a:ext cx="3898162" cy="714375"/>
          </a:xfrm>
          <a:prstGeom prst="rect">
            <a:avLst/>
          </a:prstGeom>
          <a:noFill/>
          <a:ln/>
        </p:spPr>
        <p:txBody>
          <a:bodyPr wrap="square" lIns="0" tIns="0" rIns="0" bIns="0" rtlCol="0" anchor="t"/>
          <a:lstStyle/>
          <a:p>
            <a:pPr marL="0" indent="0" algn="l">
              <a:lnSpc>
                <a:spcPts val="1850"/>
              </a:lnSpc>
              <a:buNone/>
            </a:pPr>
            <a:r>
              <a:rPr lang="en-US" dirty="0">
                <a:solidFill>
                  <a:srgbClr val="D7E5D8"/>
                </a:solidFill>
                <a:latin typeface="Arial" panose="020B0604020202020204" pitchFamily="34" charset="0"/>
                <a:ea typeface="Syne" pitchFamily="34" charset="-122"/>
                <a:cs typeface="Arial" panose="020B0604020202020204" pitchFamily="34" charset="0"/>
              </a:rPr>
              <a:t>06 tổ truyền thông số được kiện toàn và mở rộng, nâng cao năng lực hỗ trợ người dân trong chuyển đổi số</a:t>
            </a:r>
            <a:endParaRPr lang="en-US" dirty="0">
              <a:latin typeface="Arial" panose="020B0604020202020204" pitchFamily="34" charset="0"/>
              <a:cs typeface="Arial" panose="020B0604020202020204" pitchFamily="34" charset="0"/>
            </a:endParaRPr>
          </a:p>
        </p:txBody>
      </p:sp>
      <p:sp>
        <p:nvSpPr>
          <p:cNvPr id="12" name="Text 10"/>
          <p:cNvSpPr/>
          <p:nvPr/>
        </p:nvSpPr>
        <p:spPr>
          <a:xfrm>
            <a:off x="9248777" y="1995130"/>
            <a:ext cx="2951559" cy="238125"/>
          </a:xfrm>
          <a:prstGeom prst="rect">
            <a:avLst/>
          </a:prstGeom>
          <a:noFill/>
          <a:ln/>
        </p:spPr>
        <p:txBody>
          <a:bodyPr wrap="none" lIns="0" tIns="0" rIns="0" bIns="0" rtlCol="0" anchor="t"/>
          <a:lstStyle/>
          <a:p>
            <a:pPr marL="0" indent="0" algn="l">
              <a:lnSpc>
                <a:spcPts val="1850"/>
              </a:lnSpc>
              <a:buNone/>
            </a:pPr>
            <a:r>
              <a:rPr lang="en-US" dirty="0">
                <a:solidFill>
                  <a:srgbClr val="D7E5D8"/>
                </a:solidFill>
                <a:latin typeface="Arial" panose="020B0604020202020204" pitchFamily="34" charset="0"/>
                <a:ea typeface="Syne" pitchFamily="34" charset="-122"/>
                <a:cs typeface="Arial" panose="020B0604020202020204" pitchFamily="34" charset="0"/>
              </a:rPr>
              <a:t>T11-T12/2025</a:t>
            </a:r>
            <a:endParaRPr lang="en-US" dirty="0">
              <a:latin typeface="Arial" panose="020B0604020202020204" pitchFamily="34" charset="0"/>
              <a:cs typeface="Arial" panose="020B0604020202020204" pitchFamily="34" charset="0"/>
            </a:endParaRPr>
          </a:p>
        </p:txBody>
      </p:sp>
      <p:sp>
        <p:nvSpPr>
          <p:cNvPr id="13" name="Text 11"/>
          <p:cNvSpPr/>
          <p:nvPr/>
        </p:nvSpPr>
        <p:spPr>
          <a:xfrm>
            <a:off x="11458719" y="2007632"/>
            <a:ext cx="2955369" cy="714375"/>
          </a:xfrm>
          <a:prstGeom prst="rect">
            <a:avLst/>
          </a:prstGeom>
          <a:noFill/>
          <a:ln/>
        </p:spPr>
        <p:txBody>
          <a:bodyPr wrap="square" lIns="0" tIns="0" rIns="0" bIns="0" rtlCol="0" anchor="t"/>
          <a:lstStyle/>
          <a:p>
            <a:pPr marL="0" indent="0" algn="l">
              <a:lnSpc>
                <a:spcPts val="1850"/>
              </a:lnSpc>
              <a:buNone/>
            </a:pPr>
            <a:r>
              <a:rPr lang="en-US" dirty="0">
                <a:solidFill>
                  <a:srgbClr val="D7E5D8"/>
                </a:solidFill>
                <a:latin typeface="Arial" panose="020B0604020202020204" pitchFamily="34" charset="0"/>
                <a:ea typeface="Syne" pitchFamily="34" charset="-122"/>
                <a:cs typeface="Arial" panose="020B0604020202020204" pitchFamily="34" charset="0"/>
              </a:rPr>
              <a:t>Trung tâm CĐS&amp;CNTT và CEGORN, UBND xã Phong Nha và xã Bố Trạch và các tổ công nghệ số cộng đồng</a:t>
            </a:r>
            <a:endParaRPr lang="en-US" dirty="0">
              <a:latin typeface="Arial" panose="020B0604020202020204" pitchFamily="34" charset="0"/>
              <a:cs typeface="Arial" panose="020B0604020202020204" pitchFamily="34" charset="0"/>
            </a:endParaRPr>
          </a:p>
        </p:txBody>
      </p:sp>
      <p:sp>
        <p:nvSpPr>
          <p:cNvPr id="14" name="Shape 12"/>
          <p:cNvSpPr/>
          <p:nvPr/>
        </p:nvSpPr>
        <p:spPr>
          <a:xfrm>
            <a:off x="801410" y="2818924"/>
            <a:ext cx="13027581" cy="1384459"/>
          </a:xfrm>
          <a:prstGeom prst="rect">
            <a:avLst/>
          </a:prstGeom>
          <a:solidFill>
            <a:srgbClr val="FFFFFF">
              <a:alpha val="4000"/>
            </a:srgbClr>
          </a:solidFill>
          <a:ln/>
        </p:spPr>
      </p:sp>
      <p:sp>
        <p:nvSpPr>
          <p:cNvPr id="15" name="Text 13"/>
          <p:cNvSpPr/>
          <p:nvPr/>
        </p:nvSpPr>
        <p:spPr>
          <a:xfrm>
            <a:off x="950476" y="3039889"/>
            <a:ext cx="3918107" cy="1190625"/>
          </a:xfrm>
          <a:prstGeom prst="rect">
            <a:avLst/>
          </a:prstGeom>
          <a:noFill/>
          <a:ln/>
        </p:spPr>
        <p:txBody>
          <a:bodyPr wrap="square" lIns="0" tIns="0" rIns="0" bIns="0" rtlCol="0" anchor="t"/>
          <a:lstStyle/>
          <a:p>
            <a:pPr marL="0" indent="0" algn="l">
              <a:lnSpc>
                <a:spcPts val="1850"/>
              </a:lnSpc>
              <a:buNone/>
            </a:pPr>
            <a:r>
              <a:rPr lang="en-US" dirty="0">
                <a:solidFill>
                  <a:srgbClr val="D7E5D8"/>
                </a:solidFill>
                <a:latin typeface="Arial" panose="020B0604020202020204" pitchFamily="34" charset="0"/>
                <a:ea typeface="Syne" pitchFamily="34" charset="-122"/>
                <a:cs typeface="Arial" panose="020B0604020202020204" pitchFamily="34" charset="0"/>
              </a:rPr>
              <a:t>1.3.1. Tổ chức tập huấn có yếu tố lồng ghép giới về tiếp cận thông tin, quản lý bền vững tài nguyên môi trường và bảo vệ môi trường, kỹ năng tìm kiếm thông tin qua trang thông tin điện tử cấp xã</a:t>
            </a:r>
            <a:endParaRPr lang="en-US" dirty="0">
              <a:latin typeface="Arial" panose="020B0604020202020204" pitchFamily="34" charset="0"/>
              <a:cs typeface="Arial" panose="020B0604020202020204" pitchFamily="34" charset="0"/>
            </a:endParaRPr>
          </a:p>
        </p:txBody>
      </p:sp>
      <p:sp>
        <p:nvSpPr>
          <p:cNvPr id="16" name="Text 14"/>
          <p:cNvSpPr/>
          <p:nvPr/>
        </p:nvSpPr>
        <p:spPr>
          <a:xfrm>
            <a:off x="5157725" y="2963969"/>
            <a:ext cx="3801910" cy="952500"/>
          </a:xfrm>
          <a:prstGeom prst="rect">
            <a:avLst/>
          </a:prstGeom>
          <a:noFill/>
          <a:ln/>
        </p:spPr>
        <p:txBody>
          <a:bodyPr wrap="square" lIns="0" tIns="0" rIns="0" bIns="0" rtlCol="0" anchor="t"/>
          <a:lstStyle/>
          <a:p>
            <a:pPr marL="0" indent="0" algn="l">
              <a:lnSpc>
                <a:spcPts val="1850"/>
              </a:lnSpc>
              <a:buNone/>
            </a:pPr>
            <a:r>
              <a:rPr lang="en-US" dirty="0">
                <a:solidFill>
                  <a:srgbClr val="D7E5D8"/>
                </a:solidFill>
                <a:latin typeface="Arial" panose="020B0604020202020204" pitchFamily="34" charset="0"/>
                <a:ea typeface="Syne" pitchFamily="34" charset="-122"/>
                <a:cs typeface="Arial" panose="020B0604020202020204" pitchFamily="34" charset="0"/>
              </a:rPr>
              <a:t>Có 30 người được nâng cao năng lực, kỹ năng về Luật Tiếp cận thông tin, kỹ năng tìm kiếm thông tin trên trang thông tin điện tử và các thông tin về tài nguyên môi trường</a:t>
            </a:r>
            <a:endParaRPr lang="en-US" dirty="0">
              <a:latin typeface="Arial" panose="020B0604020202020204" pitchFamily="34" charset="0"/>
              <a:cs typeface="Arial" panose="020B0604020202020204" pitchFamily="34" charset="0"/>
            </a:endParaRPr>
          </a:p>
        </p:txBody>
      </p:sp>
      <p:sp>
        <p:nvSpPr>
          <p:cNvPr id="17" name="Text 15"/>
          <p:cNvSpPr/>
          <p:nvPr/>
        </p:nvSpPr>
        <p:spPr>
          <a:xfrm>
            <a:off x="9248777" y="2903339"/>
            <a:ext cx="2951559" cy="238125"/>
          </a:xfrm>
          <a:prstGeom prst="rect">
            <a:avLst/>
          </a:prstGeom>
          <a:noFill/>
          <a:ln/>
        </p:spPr>
        <p:txBody>
          <a:bodyPr wrap="none" lIns="0" tIns="0" rIns="0" bIns="0" rtlCol="0" anchor="t"/>
          <a:lstStyle/>
          <a:p>
            <a:pPr marL="0" indent="0" algn="l">
              <a:lnSpc>
                <a:spcPts val="1850"/>
              </a:lnSpc>
              <a:buNone/>
            </a:pPr>
            <a:r>
              <a:rPr lang="en-US" dirty="0">
                <a:solidFill>
                  <a:srgbClr val="D7E5D8"/>
                </a:solidFill>
                <a:latin typeface="Arial" panose="020B0604020202020204" pitchFamily="34" charset="0"/>
                <a:ea typeface="Syne" pitchFamily="34" charset="-122"/>
                <a:cs typeface="Arial" panose="020B0604020202020204" pitchFamily="34" charset="0"/>
              </a:rPr>
              <a:t>T1/2026</a:t>
            </a:r>
            <a:endParaRPr lang="en-US" dirty="0">
              <a:latin typeface="Arial" panose="020B0604020202020204" pitchFamily="34" charset="0"/>
              <a:cs typeface="Arial" panose="020B0604020202020204" pitchFamily="34" charset="0"/>
            </a:endParaRPr>
          </a:p>
        </p:txBody>
      </p:sp>
      <p:sp>
        <p:nvSpPr>
          <p:cNvPr id="18" name="Text 16"/>
          <p:cNvSpPr/>
          <p:nvPr/>
        </p:nvSpPr>
        <p:spPr>
          <a:xfrm>
            <a:off x="11458718" y="3120779"/>
            <a:ext cx="2955369" cy="476250"/>
          </a:xfrm>
          <a:prstGeom prst="rect">
            <a:avLst/>
          </a:prstGeom>
          <a:noFill/>
          <a:ln/>
        </p:spPr>
        <p:txBody>
          <a:bodyPr wrap="square" lIns="0" tIns="0" rIns="0" bIns="0" rtlCol="0" anchor="t"/>
          <a:lstStyle/>
          <a:p>
            <a:pPr marL="0" indent="0" algn="l">
              <a:lnSpc>
                <a:spcPts val="1850"/>
              </a:lnSpc>
              <a:buNone/>
            </a:pPr>
            <a:r>
              <a:rPr lang="en-US" dirty="0">
                <a:solidFill>
                  <a:srgbClr val="D7E5D8"/>
                </a:solidFill>
                <a:latin typeface="Arial" panose="020B0604020202020204" pitchFamily="34" charset="0"/>
                <a:ea typeface="Syne" pitchFamily="34" charset="-122"/>
                <a:cs typeface="Arial" panose="020B0604020202020204" pitchFamily="34" charset="0"/>
              </a:rPr>
              <a:t>UBND xã Phong Nha, Bố Trạch, các tổ công nghệ số cộng đồng</a:t>
            </a:r>
            <a:endParaRPr lang="en-US" dirty="0">
              <a:latin typeface="Arial" panose="020B0604020202020204" pitchFamily="34" charset="0"/>
              <a:cs typeface="Arial" panose="020B0604020202020204" pitchFamily="34" charset="0"/>
            </a:endParaRPr>
          </a:p>
        </p:txBody>
      </p:sp>
      <p:pic>
        <p:nvPicPr>
          <p:cNvPr id="19" name="Image 0" descr="preencoded.png"/>
          <p:cNvPicPr>
            <a:picLocks noChangeAspect="1"/>
          </p:cNvPicPr>
          <p:nvPr/>
        </p:nvPicPr>
        <p:blipFill>
          <a:blip r:embed="rId3"/>
          <a:stretch>
            <a:fillRect/>
          </a:stretch>
        </p:blipFill>
        <p:spPr>
          <a:xfrm>
            <a:off x="793790" y="4631074"/>
            <a:ext cx="3167658" cy="1957745"/>
          </a:xfrm>
          <a:prstGeom prst="rect">
            <a:avLst/>
          </a:prstGeom>
        </p:spPr>
      </p:pic>
      <p:sp>
        <p:nvSpPr>
          <p:cNvPr id="20" name="Text 17"/>
          <p:cNvSpPr/>
          <p:nvPr/>
        </p:nvSpPr>
        <p:spPr>
          <a:xfrm>
            <a:off x="793790" y="6737647"/>
            <a:ext cx="3781187" cy="232529"/>
          </a:xfrm>
          <a:prstGeom prst="rect">
            <a:avLst/>
          </a:prstGeom>
          <a:noFill/>
          <a:ln/>
        </p:spPr>
        <p:txBody>
          <a:bodyPr wrap="none" lIns="0" tIns="0" rIns="0" bIns="0" rtlCol="0" anchor="t"/>
          <a:lstStyle/>
          <a:p>
            <a:pPr marL="0" indent="0" algn="l">
              <a:lnSpc>
                <a:spcPts val="1800"/>
              </a:lnSpc>
              <a:buNone/>
            </a:pPr>
            <a:r>
              <a:rPr lang="en-US" b="1" dirty="0">
                <a:solidFill>
                  <a:srgbClr val="D7E5D8"/>
                </a:solidFill>
                <a:latin typeface="Arial" panose="020B0604020202020204" pitchFamily="34" charset="0"/>
                <a:ea typeface="Syne Extra Bold" pitchFamily="34" charset="-122"/>
                <a:cs typeface="Arial" panose="020B0604020202020204" pitchFamily="34" charset="0"/>
              </a:rPr>
              <a:t>Tổ công nghệ số cộng đồng</a:t>
            </a:r>
            <a:endParaRPr lang="en-US" dirty="0">
              <a:latin typeface="Arial" panose="020B0604020202020204" pitchFamily="34" charset="0"/>
              <a:cs typeface="Arial" panose="020B0604020202020204" pitchFamily="34" charset="0"/>
            </a:endParaRPr>
          </a:p>
        </p:txBody>
      </p:sp>
      <p:sp>
        <p:nvSpPr>
          <p:cNvPr id="21" name="Text 18"/>
          <p:cNvSpPr/>
          <p:nvPr/>
        </p:nvSpPr>
        <p:spPr>
          <a:xfrm>
            <a:off x="793790" y="7059473"/>
            <a:ext cx="4223623" cy="714375"/>
          </a:xfrm>
          <a:prstGeom prst="rect">
            <a:avLst/>
          </a:prstGeom>
          <a:noFill/>
          <a:ln/>
        </p:spPr>
        <p:txBody>
          <a:bodyPr wrap="square" lIns="0" tIns="0" rIns="0" bIns="0" rtlCol="0" anchor="t"/>
          <a:lstStyle/>
          <a:p>
            <a:pPr marL="0" indent="0" algn="l">
              <a:lnSpc>
                <a:spcPts val="1850"/>
              </a:lnSpc>
              <a:buNone/>
            </a:pPr>
            <a:r>
              <a:rPr lang="en-US" dirty="0">
                <a:solidFill>
                  <a:srgbClr val="D7E5D8"/>
                </a:solidFill>
                <a:latin typeface="Arial" panose="020B0604020202020204" pitchFamily="34" charset="0"/>
                <a:ea typeface="Syne" pitchFamily="34" charset="-122"/>
                <a:cs typeface="Arial" panose="020B0604020202020204" pitchFamily="34" charset="0"/>
              </a:rPr>
              <a:t>Mô hình Tổ công nghệ số cộng đồng là một phần quan trọng trong chiến lược chuyển đổi số quốc gia, giúp đưa công nghệ số đến gần hơn với người dân.</a:t>
            </a:r>
            <a:endParaRPr lang="en-US" dirty="0">
              <a:latin typeface="Arial" panose="020B0604020202020204" pitchFamily="34" charset="0"/>
              <a:cs typeface="Arial" panose="020B0604020202020204" pitchFamily="34" charset="0"/>
            </a:endParaRPr>
          </a:p>
        </p:txBody>
      </p:sp>
      <p:pic>
        <p:nvPicPr>
          <p:cNvPr id="22" name="Image 1" descr="preencoded.png"/>
          <p:cNvPicPr>
            <a:picLocks noChangeAspect="1"/>
          </p:cNvPicPr>
          <p:nvPr/>
        </p:nvPicPr>
        <p:blipFill>
          <a:blip r:embed="rId4"/>
          <a:stretch>
            <a:fillRect/>
          </a:stretch>
        </p:blipFill>
        <p:spPr>
          <a:xfrm>
            <a:off x="5203388" y="4631074"/>
            <a:ext cx="3167658" cy="1957745"/>
          </a:xfrm>
          <a:prstGeom prst="rect">
            <a:avLst/>
          </a:prstGeom>
        </p:spPr>
      </p:pic>
      <p:sp>
        <p:nvSpPr>
          <p:cNvPr id="23" name="Text 19"/>
          <p:cNvSpPr/>
          <p:nvPr/>
        </p:nvSpPr>
        <p:spPr>
          <a:xfrm>
            <a:off x="5203388" y="6737647"/>
            <a:ext cx="2033945" cy="232529"/>
          </a:xfrm>
          <a:prstGeom prst="rect">
            <a:avLst/>
          </a:prstGeom>
          <a:noFill/>
          <a:ln/>
        </p:spPr>
        <p:txBody>
          <a:bodyPr wrap="none" lIns="0" tIns="0" rIns="0" bIns="0" rtlCol="0" anchor="t"/>
          <a:lstStyle/>
          <a:p>
            <a:pPr marL="0" indent="0" algn="l">
              <a:lnSpc>
                <a:spcPts val="1800"/>
              </a:lnSpc>
              <a:buNone/>
            </a:pPr>
            <a:r>
              <a:rPr lang="en-US" b="1" dirty="0">
                <a:solidFill>
                  <a:srgbClr val="D7E5D8"/>
                </a:solidFill>
                <a:latin typeface="Arial" panose="020B0604020202020204" pitchFamily="34" charset="0"/>
                <a:ea typeface="Syne Extra Bold" pitchFamily="34" charset="-122"/>
                <a:cs typeface="Arial" panose="020B0604020202020204" pitchFamily="34" charset="0"/>
              </a:rPr>
              <a:t>Lồng ghép giới</a:t>
            </a:r>
            <a:endParaRPr lang="en-US" dirty="0">
              <a:latin typeface="Arial" panose="020B0604020202020204" pitchFamily="34" charset="0"/>
              <a:cs typeface="Arial" panose="020B0604020202020204" pitchFamily="34" charset="0"/>
            </a:endParaRPr>
          </a:p>
        </p:txBody>
      </p:sp>
      <p:sp>
        <p:nvSpPr>
          <p:cNvPr id="24" name="Text 20"/>
          <p:cNvSpPr/>
          <p:nvPr/>
        </p:nvSpPr>
        <p:spPr>
          <a:xfrm>
            <a:off x="5203388" y="7059473"/>
            <a:ext cx="4223623" cy="714375"/>
          </a:xfrm>
          <a:prstGeom prst="rect">
            <a:avLst/>
          </a:prstGeom>
          <a:noFill/>
          <a:ln/>
        </p:spPr>
        <p:txBody>
          <a:bodyPr wrap="square" lIns="0" tIns="0" rIns="0" bIns="0" rtlCol="0" anchor="t"/>
          <a:lstStyle/>
          <a:p>
            <a:pPr marL="0" indent="0" algn="l">
              <a:lnSpc>
                <a:spcPts val="1850"/>
              </a:lnSpc>
              <a:buNone/>
            </a:pPr>
            <a:r>
              <a:rPr lang="en-US" dirty="0">
                <a:solidFill>
                  <a:srgbClr val="D7E5D8"/>
                </a:solidFill>
                <a:latin typeface="Arial" panose="020B0604020202020204" pitchFamily="34" charset="0"/>
                <a:ea typeface="Syne" pitchFamily="34" charset="-122"/>
                <a:cs typeface="Arial" panose="020B0604020202020204" pitchFamily="34" charset="0"/>
              </a:rPr>
              <a:t>Các hoạt động tập huấn sẽ đặc biệt chú trọng đến việc lồng ghép yếu tố giới, đảm bảo phụ nữ có cơ hội bình đẳng trong tiếp cận thông tin và kỹ năng số.</a:t>
            </a:r>
            <a:endParaRPr lang="en-US" dirty="0">
              <a:latin typeface="Arial" panose="020B0604020202020204" pitchFamily="34" charset="0"/>
              <a:cs typeface="Arial" panose="020B0604020202020204" pitchFamily="34" charset="0"/>
            </a:endParaRPr>
          </a:p>
        </p:txBody>
      </p:sp>
      <p:pic>
        <p:nvPicPr>
          <p:cNvPr id="25" name="Image 2" descr="preencoded.png"/>
          <p:cNvPicPr>
            <a:picLocks noChangeAspect="1"/>
          </p:cNvPicPr>
          <p:nvPr/>
        </p:nvPicPr>
        <p:blipFill>
          <a:blip r:embed="rId5"/>
          <a:stretch>
            <a:fillRect/>
          </a:stretch>
        </p:blipFill>
        <p:spPr>
          <a:xfrm>
            <a:off x="9612987" y="4631074"/>
            <a:ext cx="3167658" cy="1957745"/>
          </a:xfrm>
          <a:prstGeom prst="rect">
            <a:avLst/>
          </a:prstGeom>
        </p:spPr>
      </p:pic>
      <p:sp>
        <p:nvSpPr>
          <p:cNvPr id="26" name="Text 21"/>
          <p:cNvSpPr/>
          <p:nvPr/>
        </p:nvSpPr>
        <p:spPr>
          <a:xfrm>
            <a:off x="9612987" y="6737647"/>
            <a:ext cx="4145994" cy="232529"/>
          </a:xfrm>
          <a:prstGeom prst="rect">
            <a:avLst/>
          </a:prstGeom>
          <a:noFill/>
          <a:ln/>
        </p:spPr>
        <p:txBody>
          <a:bodyPr wrap="none" lIns="0" tIns="0" rIns="0" bIns="0" rtlCol="0" anchor="t"/>
          <a:lstStyle/>
          <a:p>
            <a:pPr marL="0" indent="0" algn="l">
              <a:lnSpc>
                <a:spcPts val="1800"/>
              </a:lnSpc>
              <a:buNone/>
            </a:pPr>
            <a:r>
              <a:rPr lang="en-US" b="1" dirty="0">
                <a:solidFill>
                  <a:srgbClr val="D7E5D8"/>
                </a:solidFill>
                <a:latin typeface="Arial" panose="020B0604020202020204" pitchFamily="34" charset="0"/>
                <a:ea typeface="Syne Extra Bold" pitchFamily="34" charset="-122"/>
                <a:cs typeface="Arial" panose="020B0604020202020204" pitchFamily="34" charset="0"/>
              </a:rPr>
              <a:t>Quản lý tài nguyên môi trường</a:t>
            </a:r>
            <a:endParaRPr lang="en-US" dirty="0">
              <a:latin typeface="Arial" panose="020B0604020202020204" pitchFamily="34" charset="0"/>
              <a:cs typeface="Arial" panose="020B0604020202020204" pitchFamily="34" charset="0"/>
            </a:endParaRPr>
          </a:p>
        </p:txBody>
      </p:sp>
      <p:sp>
        <p:nvSpPr>
          <p:cNvPr id="27" name="Text 22"/>
          <p:cNvSpPr/>
          <p:nvPr/>
        </p:nvSpPr>
        <p:spPr>
          <a:xfrm>
            <a:off x="9612987" y="7059473"/>
            <a:ext cx="4223623" cy="476250"/>
          </a:xfrm>
          <a:prstGeom prst="rect">
            <a:avLst/>
          </a:prstGeom>
          <a:noFill/>
          <a:ln/>
        </p:spPr>
        <p:txBody>
          <a:bodyPr wrap="square" lIns="0" tIns="0" rIns="0" bIns="0" rtlCol="0" anchor="t"/>
          <a:lstStyle/>
          <a:p>
            <a:pPr marL="0" indent="0" algn="l">
              <a:lnSpc>
                <a:spcPts val="1850"/>
              </a:lnSpc>
              <a:buNone/>
            </a:pPr>
            <a:r>
              <a:rPr lang="en-US" dirty="0">
                <a:solidFill>
                  <a:srgbClr val="D7E5D8"/>
                </a:solidFill>
                <a:latin typeface="Arial" panose="020B0604020202020204" pitchFamily="34" charset="0"/>
                <a:ea typeface="Syne" pitchFamily="34" charset="-122"/>
                <a:cs typeface="Arial" panose="020B0604020202020204" pitchFamily="34" charset="0"/>
              </a:rPr>
              <a:t>Nội dung tập huấn tập trung vào việc tìm kiếm và sử dụng thông tin liên quan đến quản lý tài nguyên và bảo vệ môi trường.</a:t>
            </a:r>
            <a:endParaRPr lang="en-US" dirty="0">
              <a:latin typeface="Arial" panose="020B0604020202020204" pitchFamily="34" charset="0"/>
              <a:cs typeface="Arial" panose="020B0604020202020204" pitchFamily="34" charset="0"/>
            </a:endParaRPr>
          </a:p>
        </p:txBody>
      </p:sp>
      <p:sp>
        <p:nvSpPr>
          <p:cNvPr id="28" name="Text 0">
            <a:extLst>
              <a:ext uri="{FF2B5EF4-FFF2-40B4-BE49-F238E27FC236}">
                <a16:creationId xmlns:a16="http://schemas.microsoft.com/office/drawing/2014/main" id="{93668B6E-6B8C-F2CD-C0DF-3BACBE61757E}"/>
              </a:ext>
            </a:extLst>
          </p:cNvPr>
          <p:cNvSpPr/>
          <p:nvPr/>
        </p:nvSpPr>
        <p:spPr>
          <a:xfrm>
            <a:off x="793790" y="589002"/>
            <a:ext cx="7856915" cy="496133"/>
          </a:xfrm>
          <a:prstGeom prst="rect">
            <a:avLst/>
          </a:prstGeom>
          <a:noFill/>
          <a:ln/>
        </p:spPr>
        <p:txBody>
          <a:bodyPr wrap="none" lIns="0" tIns="0" rIns="0" bIns="0" rtlCol="0" anchor="t"/>
          <a:lstStyle/>
          <a:p>
            <a:pPr marL="0" indent="0" algn="l">
              <a:lnSpc>
                <a:spcPts val="3900"/>
              </a:lnSpc>
              <a:buNone/>
            </a:pPr>
            <a:r>
              <a:rPr lang="en-US" sz="3000" b="1">
                <a:solidFill>
                  <a:srgbClr val="FFFF00"/>
                </a:solidFill>
                <a:latin typeface="Arial" panose="020B0604020202020204" pitchFamily="34" charset="0"/>
                <a:ea typeface="Syne Extra Bold" pitchFamily="34" charset="-122"/>
                <a:cs typeface="Arial" panose="020B0604020202020204" pitchFamily="34" charset="0"/>
              </a:rPr>
              <a:t>KẾ HOẠCH PHỐI HỢP TRIỂN KHAI DỰ ÁN</a:t>
            </a:r>
            <a:endParaRPr lang="en-US" sz="3000" dirty="0">
              <a:solidFill>
                <a:srgbClr val="FFFF00"/>
              </a:solidFill>
              <a:latin typeface="Arial" panose="020B0604020202020204" pitchFamily="34" charset="0"/>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pic>
        <p:nvPicPr>
          <p:cNvPr id="3" name="Image 0" descr="preencoded.png"/>
          <p:cNvPicPr>
            <a:picLocks noChangeAspect="1"/>
          </p:cNvPicPr>
          <p:nvPr/>
        </p:nvPicPr>
        <p:blipFill>
          <a:blip r:embed="rId3"/>
          <a:stretch>
            <a:fillRect/>
          </a:stretch>
        </p:blipFill>
        <p:spPr>
          <a:xfrm>
            <a:off x="589250" y="1332667"/>
            <a:ext cx="2962275" cy="1830824"/>
          </a:xfrm>
          <a:prstGeom prst="rect">
            <a:avLst/>
          </a:prstGeom>
        </p:spPr>
      </p:pic>
      <p:sp>
        <p:nvSpPr>
          <p:cNvPr id="4" name="Text 1"/>
          <p:cNvSpPr/>
          <p:nvPr/>
        </p:nvSpPr>
        <p:spPr>
          <a:xfrm>
            <a:off x="589250" y="3398574"/>
            <a:ext cx="4135874" cy="217051"/>
          </a:xfrm>
          <a:prstGeom prst="rect">
            <a:avLst/>
          </a:prstGeom>
          <a:noFill/>
          <a:ln/>
        </p:spPr>
        <p:txBody>
          <a:bodyPr wrap="none" lIns="0" tIns="0" rIns="0" bIns="0" rtlCol="0" anchor="t"/>
          <a:lstStyle/>
          <a:p>
            <a:pPr marL="0" indent="0" algn="l">
              <a:lnSpc>
                <a:spcPts val="1700"/>
              </a:lnSpc>
              <a:buNone/>
            </a:pPr>
            <a:r>
              <a:rPr lang="en-US" b="1" dirty="0">
                <a:solidFill>
                  <a:srgbClr val="D7E5D8"/>
                </a:solidFill>
                <a:latin typeface="Arial" panose="020B0604020202020204" pitchFamily="34" charset="0"/>
                <a:ea typeface="Syne Extra Bold" pitchFamily="34" charset="-122"/>
                <a:cs typeface="Arial" panose="020B0604020202020204" pitchFamily="34" charset="0"/>
              </a:rPr>
              <a:t>Tập huấn TOT và Chuyển đổi số</a:t>
            </a:r>
            <a:endParaRPr lang="en-US" dirty="0">
              <a:latin typeface="Arial" panose="020B0604020202020204" pitchFamily="34" charset="0"/>
              <a:cs typeface="Arial" panose="020B0604020202020204" pitchFamily="34" charset="0"/>
            </a:endParaRPr>
          </a:p>
        </p:txBody>
      </p:sp>
      <p:sp>
        <p:nvSpPr>
          <p:cNvPr id="5" name="Text 2"/>
          <p:cNvSpPr/>
          <p:nvPr/>
        </p:nvSpPr>
        <p:spPr>
          <a:xfrm>
            <a:off x="589250" y="3698968"/>
            <a:ext cx="4231838" cy="444579"/>
          </a:xfrm>
          <a:prstGeom prst="rect">
            <a:avLst/>
          </a:prstGeom>
          <a:noFill/>
          <a:ln/>
        </p:spPr>
        <p:txBody>
          <a:bodyPr wrap="square" lIns="0" tIns="0" rIns="0" bIns="0" rtlCol="0" anchor="t"/>
          <a:lstStyle/>
          <a:p>
            <a:pPr marL="0" indent="0" algn="l">
              <a:lnSpc>
                <a:spcPts val="1750"/>
              </a:lnSpc>
              <a:buNone/>
            </a:pPr>
            <a:r>
              <a:rPr lang="en-US" dirty="0">
                <a:solidFill>
                  <a:srgbClr val="D7E5D8"/>
                </a:solidFill>
                <a:latin typeface="Arial" panose="020B0604020202020204" pitchFamily="34" charset="0"/>
                <a:ea typeface="Syne" pitchFamily="34" charset="-122"/>
                <a:cs typeface="Arial" panose="020B0604020202020204" pitchFamily="34" charset="0"/>
              </a:rPr>
              <a:t>30 người, trong đó 50% là nữ giới, được nâng cao năng lực về Luật Tiếp cận thông tin và Nghị định 42/2022/NĐ-CP.</a:t>
            </a:r>
            <a:endParaRPr lang="en-US" dirty="0">
              <a:latin typeface="Arial" panose="020B0604020202020204" pitchFamily="34" charset="0"/>
              <a:cs typeface="Arial" panose="020B0604020202020204" pitchFamily="34" charset="0"/>
            </a:endParaRPr>
          </a:p>
        </p:txBody>
      </p:sp>
      <p:pic>
        <p:nvPicPr>
          <p:cNvPr id="6" name="Image 1" descr="preencoded.png"/>
          <p:cNvPicPr>
            <a:picLocks noChangeAspect="1"/>
          </p:cNvPicPr>
          <p:nvPr/>
        </p:nvPicPr>
        <p:blipFill>
          <a:blip r:embed="rId4"/>
          <a:stretch>
            <a:fillRect/>
          </a:stretch>
        </p:blipFill>
        <p:spPr>
          <a:xfrm>
            <a:off x="5199221" y="1332667"/>
            <a:ext cx="2962275" cy="1830824"/>
          </a:xfrm>
          <a:prstGeom prst="rect">
            <a:avLst/>
          </a:prstGeom>
        </p:spPr>
      </p:pic>
      <p:sp>
        <p:nvSpPr>
          <p:cNvPr id="7" name="Text 3"/>
          <p:cNvSpPr/>
          <p:nvPr/>
        </p:nvSpPr>
        <p:spPr>
          <a:xfrm>
            <a:off x="5199221" y="3398574"/>
            <a:ext cx="2618542" cy="217051"/>
          </a:xfrm>
          <a:prstGeom prst="rect">
            <a:avLst/>
          </a:prstGeom>
          <a:noFill/>
          <a:ln/>
        </p:spPr>
        <p:txBody>
          <a:bodyPr wrap="none" lIns="0" tIns="0" rIns="0" bIns="0" rtlCol="0" anchor="t"/>
          <a:lstStyle/>
          <a:p>
            <a:pPr marL="0" indent="0" algn="l">
              <a:lnSpc>
                <a:spcPts val="1700"/>
              </a:lnSpc>
              <a:buNone/>
            </a:pPr>
            <a:r>
              <a:rPr lang="en-US" b="1" dirty="0">
                <a:solidFill>
                  <a:srgbClr val="D7E5D8"/>
                </a:solidFill>
                <a:latin typeface="Arial" panose="020B0604020202020204" pitchFamily="34" charset="0"/>
                <a:ea typeface="Syne Extra Bold" pitchFamily="34" charset="-122"/>
                <a:cs typeface="Arial" panose="020B0604020202020204" pitchFamily="34" charset="0"/>
              </a:rPr>
              <a:t>Hỗ trợ Trang thiết bị</a:t>
            </a:r>
            <a:endParaRPr lang="en-US" dirty="0">
              <a:latin typeface="Arial" panose="020B0604020202020204" pitchFamily="34" charset="0"/>
              <a:cs typeface="Arial" panose="020B0604020202020204" pitchFamily="34" charset="0"/>
            </a:endParaRPr>
          </a:p>
        </p:txBody>
      </p:sp>
      <p:sp>
        <p:nvSpPr>
          <p:cNvPr id="8" name="Text 4"/>
          <p:cNvSpPr/>
          <p:nvPr/>
        </p:nvSpPr>
        <p:spPr>
          <a:xfrm>
            <a:off x="5025629" y="3698968"/>
            <a:ext cx="4405430" cy="434103"/>
          </a:xfrm>
          <a:prstGeom prst="rect">
            <a:avLst/>
          </a:prstGeom>
          <a:noFill/>
          <a:ln/>
        </p:spPr>
        <p:txBody>
          <a:bodyPr wrap="square" lIns="0" tIns="0" rIns="0" bIns="0" rtlCol="0" anchor="t"/>
          <a:lstStyle/>
          <a:p>
            <a:pPr marL="0" indent="0" algn="l">
              <a:lnSpc>
                <a:spcPts val="1750"/>
              </a:lnSpc>
              <a:buNone/>
            </a:pPr>
            <a:r>
              <a:rPr lang="en-US" dirty="0">
                <a:solidFill>
                  <a:srgbClr val="D7E5D8"/>
                </a:solidFill>
                <a:latin typeface="Arial" panose="020B0604020202020204" pitchFamily="34" charset="0"/>
                <a:ea typeface="Syne" pitchFamily="34" charset="-122"/>
                <a:cs typeface="Arial" panose="020B0604020202020204" pitchFamily="34" charset="0"/>
              </a:rPr>
              <a:t>Cung cấp 05 bộ máy tính, 05 máy scan, 04 cụm loa truyền thanh, 07 tủ tài liệu, và 04 bảng công khai thông tin cho 02 xã dự án.</a:t>
            </a:r>
            <a:endParaRPr lang="en-US" dirty="0">
              <a:latin typeface="Arial" panose="020B0604020202020204" pitchFamily="34" charset="0"/>
              <a:cs typeface="Arial" panose="020B0604020202020204" pitchFamily="34" charset="0"/>
            </a:endParaRPr>
          </a:p>
        </p:txBody>
      </p:sp>
      <p:pic>
        <p:nvPicPr>
          <p:cNvPr id="9" name="Image 2" descr="preencoded.png"/>
          <p:cNvPicPr>
            <a:picLocks noChangeAspect="1"/>
          </p:cNvPicPr>
          <p:nvPr/>
        </p:nvPicPr>
        <p:blipFill>
          <a:blip r:embed="rId5"/>
          <a:stretch>
            <a:fillRect/>
          </a:stretch>
        </p:blipFill>
        <p:spPr>
          <a:xfrm>
            <a:off x="9604653" y="1332667"/>
            <a:ext cx="2962275" cy="1830824"/>
          </a:xfrm>
          <a:prstGeom prst="rect">
            <a:avLst/>
          </a:prstGeom>
        </p:spPr>
      </p:pic>
      <p:sp>
        <p:nvSpPr>
          <p:cNvPr id="10" name="Text 5"/>
          <p:cNvSpPr/>
          <p:nvPr/>
        </p:nvSpPr>
        <p:spPr>
          <a:xfrm>
            <a:off x="9604653" y="3386541"/>
            <a:ext cx="4878090" cy="444579"/>
          </a:xfrm>
          <a:prstGeom prst="rect">
            <a:avLst/>
          </a:prstGeom>
          <a:noFill/>
          <a:ln/>
        </p:spPr>
        <p:txBody>
          <a:bodyPr wrap="square" lIns="0" tIns="0" rIns="0" bIns="0" rtlCol="0" anchor="t"/>
          <a:lstStyle/>
          <a:p>
            <a:pPr marL="0" indent="0" algn="l">
              <a:lnSpc>
                <a:spcPts val="1700"/>
              </a:lnSpc>
              <a:buNone/>
            </a:pPr>
            <a:r>
              <a:rPr lang="en-US" b="1" dirty="0">
                <a:solidFill>
                  <a:srgbClr val="D7E5D8"/>
                </a:solidFill>
                <a:latin typeface="Arial" panose="020B0604020202020204" pitchFamily="34" charset="0"/>
                <a:ea typeface="Syne Extra Bold" pitchFamily="34" charset="-122"/>
                <a:cs typeface="Arial" panose="020B0604020202020204" pitchFamily="34" charset="0"/>
              </a:rPr>
              <a:t>Tập huấn Cộng đồng về Tiếp cận Thông tin</a:t>
            </a:r>
            <a:endParaRPr lang="en-US" dirty="0">
              <a:latin typeface="Arial" panose="020B0604020202020204" pitchFamily="34" charset="0"/>
              <a:cs typeface="Arial" panose="020B0604020202020204" pitchFamily="34" charset="0"/>
            </a:endParaRPr>
          </a:p>
        </p:txBody>
      </p:sp>
      <p:sp>
        <p:nvSpPr>
          <p:cNvPr id="11" name="Text 6"/>
          <p:cNvSpPr/>
          <p:nvPr/>
        </p:nvSpPr>
        <p:spPr>
          <a:xfrm>
            <a:off x="9604653" y="3795724"/>
            <a:ext cx="4759280" cy="405324"/>
          </a:xfrm>
          <a:prstGeom prst="rect">
            <a:avLst/>
          </a:prstGeom>
          <a:noFill/>
          <a:ln/>
        </p:spPr>
        <p:txBody>
          <a:bodyPr wrap="square" lIns="0" tIns="0" rIns="0" bIns="0" rtlCol="0" anchor="t"/>
          <a:lstStyle/>
          <a:p>
            <a:pPr marL="0" indent="0" algn="l">
              <a:lnSpc>
                <a:spcPts val="1750"/>
              </a:lnSpc>
              <a:buNone/>
            </a:pPr>
            <a:r>
              <a:rPr lang="en-US" dirty="0">
                <a:solidFill>
                  <a:srgbClr val="D7E5D8"/>
                </a:solidFill>
                <a:latin typeface="Arial" panose="020B0604020202020204" pitchFamily="34" charset="0"/>
                <a:ea typeface="Syne" pitchFamily="34" charset="-122"/>
                <a:cs typeface="Arial" panose="020B0604020202020204" pitchFamily="34" charset="0"/>
              </a:rPr>
              <a:t>180 người từ 6 thôn thuộc 02 xã, bao gồm 50% nữ giới, được nâng cao kỹ năng khai thác thông tin trên trang thông tin điện tử.</a:t>
            </a:r>
            <a:endParaRPr lang="en-US" dirty="0">
              <a:latin typeface="Arial" panose="020B0604020202020204" pitchFamily="34" charset="0"/>
              <a:cs typeface="Arial" panose="020B0604020202020204" pitchFamily="34" charset="0"/>
            </a:endParaRPr>
          </a:p>
        </p:txBody>
      </p:sp>
      <p:sp>
        <p:nvSpPr>
          <p:cNvPr id="12" name="Shape 7"/>
          <p:cNvSpPr/>
          <p:nvPr/>
        </p:nvSpPr>
        <p:spPr>
          <a:xfrm>
            <a:off x="596870" y="4658532"/>
            <a:ext cx="14033530" cy="3691389"/>
          </a:xfrm>
          <a:prstGeom prst="roundRect">
            <a:avLst>
              <a:gd name="adj" fmla="val 1830"/>
            </a:avLst>
          </a:prstGeom>
          <a:noFill/>
          <a:ln w="7620">
            <a:solidFill>
              <a:srgbClr val="FFFFFF">
                <a:alpha val="24000"/>
              </a:srgbClr>
            </a:solidFill>
            <a:prstDash val="solid"/>
          </a:ln>
        </p:spPr>
      </p:sp>
      <p:sp>
        <p:nvSpPr>
          <p:cNvPr id="13" name="Shape 8"/>
          <p:cNvSpPr/>
          <p:nvPr/>
        </p:nvSpPr>
        <p:spPr>
          <a:xfrm>
            <a:off x="596870" y="5004821"/>
            <a:ext cx="13239741" cy="395617"/>
          </a:xfrm>
          <a:prstGeom prst="rect">
            <a:avLst/>
          </a:prstGeom>
          <a:solidFill>
            <a:srgbClr val="FFFFFF">
              <a:alpha val="4000"/>
            </a:srgbClr>
          </a:solidFill>
          <a:ln/>
        </p:spPr>
      </p:sp>
      <p:sp>
        <p:nvSpPr>
          <p:cNvPr id="14" name="Text 9"/>
          <p:cNvSpPr/>
          <p:nvPr/>
        </p:nvSpPr>
        <p:spPr>
          <a:xfrm>
            <a:off x="699840" y="4723678"/>
            <a:ext cx="2975372" cy="222290"/>
          </a:xfrm>
          <a:prstGeom prst="rect">
            <a:avLst/>
          </a:prstGeom>
          <a:noFill/>
          <a:ln/>
        </p:spPr>
        <p:txBody>
          <a:bodyPr wrap="none" lIns="0" tIns="0" rIns="0" bIns="0" rtlCol="0" anchor="t"/>
          <a:lstStyle/>
          <a:p>
            <a:pPr marL="0" indent="0" algn="l">
              <a:lnSpc>
                <a:spcPts val="1750"/>
              </a:lnSpc>
              <a:buNone/>
            </a:pPr>
            <a:r>
              <a:rPr lang="en-US" b="1" dirty="0">
                <a:solidFill>
                  <a:srgbClr val="FFFF00"/>
                </a:solidFill>
                <a:latin typeface="Arial" panose="020B0604020202020204" pitchFamily="34" charset="0"/>
                <a:ea typeface="Syne" pitchFamily="34" charset="-122"/>
                <a:cs typeface="Arial" panose="020B0604020202020204" pitchFamily="34" charset="0"/>
              </a:rPr>
              <a:t>Các hoạt động</a:t>
            </a:r>
            <a:endParaRPr lang="en-US" dirty="0">
              <a:solidFill>
                <a:srgbClr val="FFFF00"/>
              </a:solidFill>
              <a:latin typeface="Arial" panose="020B0604020202020204" pitchFamily="34" charset="0"/>
              <a:cs typeface="Arial" panose="020B0604020202020204" pitchFamily="34" charset="0"/>
            </a:endParaRPr>
          </a:p>
        </p:txBody>
      </p:sp>
      <p:sp>
        <p:nvSpPr>
          <p:cNvPr id="15" name="Text 10"/>
          <p:cNvSpPr/>
          <p:nvPr/>
        </p:nvSpPr>
        <p:spPr>
          <a:xfrm>
            <a:off x="5025629" y="4723678"/>
            <a:ext cx="2971562" cy="222290"/>
          </a:xfrm>
          <a:prstGeom prst="rect">
            <a:avLst/>
          </a:prstGeom>
          <a:noFill/>
          <a:ln/>
        </p:spPr>
        <p:txBody>
          <a:bodyPr wrap="none" lIns="0" tIns="0" rIns="0" bIns="0" rtlCol="0" anchor="t"/>
          <a:lstStyle/>
          <a:p>
            <a:pPr marL="0" indent="0" algn="l">
              <a:lnSpc>
                <a:spcPts val="1750"/>
              </a:lnSpc>
              <a:buNone/>
            </a:pPr>
            <a:r>
              <a:rPr lang="en-US" b="1" dirty="0">
                <a:solidFill>
                  <a:srgbClr val="FFFF00"/>
                </a:solidFill>
                <a:latin typeface="Arial" panose="020B0604020202020204" pitchFamily="34" charset="0"/>
                <a:ea typeface="Syne" pitchFamily="34" charset="-122"/>
                <a:cs typeface="Arial" panose="020B0604020202020204" pitchFamily="34" charset="0"/>
              </a:rPr>
              <a:t>Kết quả dự kiến</a:t>
            </a:r>
            <a:endParaRPr lang="en-US" dirty="0">
              <a:solidFill>
                <a:srgbClr val="FFFF00"/>
              </a:solidFill>
              <a:latin typeface="Arial" panose="020B0604020202020204" pitchFamily="34" charset="0"/>
              <a:cs typeface="Arial" panose="020B0604020202020204" pitchFamily="34" charset="0"/>
            </a:endParaRPr>
          </a:p>
        </p:txBody>
      </p:sp>
      <p:sp>
        <p:nvSpPr>
          <p:cNvPr id="16" name="Text 11"/>
          <p:cNvSpPr/>
          <p:nvPr/>
        </p:nvSpPr>
        <p:spPr>
          <a:xfrm>
            <a:off x="8943736" y="4788578"/>
            <a:ext cx="2971562" cy="222290"/>
          </a:xfrm>
          <a:prstGeom prst="rect">
            <a:avLst/>
          </a:prstGeom>
          <a:noFill/>
          <a:ln/>
        </p:spPr>
        <p:txBody>
          <a:bodyPr wrap="none" lIns="0" tIns="0" rIns="0" bIns="0" rtlCol="0" anchor="t"/>
          <a:lstStyle/>
          <a:p>
            <a:pPr marL="0" indent="0" algn="l">
              <a:lnSpc>
                <a:spcPts val="1750"/>
              </a:lnSpc>
              <a:buNone/>
            </a:pPr>
            <a:r>
              <a:rPr lang="en-US" b="1" dirty="0">
                <a:solidFill>
                  <a:srgbClr val="FFFF00"/>
                </a:solidFill>
                <a:latin typeface="Arial" panose="020B0604020202020204" pitchFamily="34" charset="0"/>
                <a:ea typeface="Syne" pitchFamily="34" charset="-122"/>
                <a:cs typeface="Arial" panose="020B0604020202020204" pitchFamily="34" charset="0"/>
              </a:rPr>
              <a:t>Thời gian dự kiến</a:t>
            </a:r>
            <a:endParaRPr lang="en-US" dirty="0">
              <a:solidFill>
                <a:srgbClr val="FFFF00"/>
              </a:solidFill>
              <a:latin typeface="Arial" panose="020B0604020202020204" pitchFamily="34" charset="0"/>
              <a:cs typeface="Arial" panose="020B0604020202020204" pitchFamily="34" charset="0"/>
            </a:endParaRPr>
          </a:p>
        </p:txBody>
      </p:sp>
      <p:sp>
        <p:nvSpPr>
          <p:cNvPr id="17" name="Text 12"/>
          <p:cNvSpPr/>
          <p:nvPr/>
        </p:nvSpPr>
        <p:spPr>
          <a:xfrm>
            <a:off x="11388560" y="4769375"/>
            <a:ext cx="2975372" cy="222290"/>
          </a:xfrm>
          <a:prstGeom prst="rect">
            <a:avLst/>
          </a:prstGeom>
          <a:noFill/>
          <a:ln/>
        </p:spPr>
        <p:txBody>
          <a:bodyPr wrap="none" lIns="0" tIns="0" rIns="0" bIns="0" rtlCol="0" anchor="t"/>
          <a:lstStyle/>
          <a:p>
            <a:pPr marL="0" indent="0" algn="l">
              <a:lnSpc>
                <a:spcPts val="1750"/>
              </a:lnSpc>
              <a:buNone/>
            </a:pPr>
            <a:r>
              <a:rPr lang="en-US" b="1" dirty="0">
                <a:solidFill>
                  <a:srgbClr val="FFFF00"/>
                </a:solidFill>
                <a:latin typeface="Arial" panose="020B0604020202020204" pitchFamily="34" charset="0"/>
                <a:ea typeface="Syne" pitchFamily="34" charset="-122"/>
                <a:cs typeface="Arial" panose="020B0604020202020204" pitchFamily="34" charset="0"/>
              </a:rPr>
              <a:t>Các bên phối hợp</a:t>
            </a:r>
            <a:endParaRPr lang="en-US" dirty="0">
              <a:solidFill>
                <a:srgbClr val="FFFF00"/>
              </a:solidFill>
              <a:latin typeface="Arial" panose="020B0604020202020204" pitchFamily="34" charset="0"/>
              <a:cs typeface="Arial" panose="020B0604020202020204" pitchFamily="34" charset="0"/>
            </a:endParaRPr>
          </a:p>
        </p:txBody>
      </p:sp>
      <p:sp>
        <p:nvSpPr>
          <p:cNvPr id="18" name="Shape 13"/>
          <p:cNvSpPr/>
          <p:nvPr/>
        </p:nvSpPr>
        <p:spPr>
          <a:xfrm>
            <a:off x="801410" y="5036932"/>
            <a:ext cx="13027581" cy="848797"/>
          </a:xfrm>
          <a:prstGeom prst="rect">
            <a:avLst/>
          </a:prstGeom>
          <a:solidFill>
            <a:srgbClr val="000000">
              <a:alpha val="4000"/>
            </a:srgbClr>
          </a:solidFill>
          <a:ln/>
        </p:spPr>
      </p:sp>
      <p:sp>
        <p:nvSpPr>
          <p:cNvPr id="19" name="Text 14"/>
          <p:cNvSpPr/>
          <p:nvPr/>
        </p:nvSpPr>
        <p:spPr>
          <a:xfrm>
            <a:off x="699840" y="5127895"/>
            <a:ext cx="3667620" cy="666869"/>
          </a:xfrm>
          <a:prstGeom prst="rect">
            <a:avLst/>
          </a:prstGeom>
          <a:noFill/>
          <a:ln/>
        </p:spPr>
        <p:txBody>
          <a:bodyPr wrap="square" lIns="0" tIns="0" rIns="0" bIns="0" rtlCol="0" anchor="t"/>
          <a:lstStyle/>
          <a:p>
            <a:pPr marL="0" indent="0" algn="l">
              <a:lnSpc>
                <a:spcPts val="1750"/>
              </a:lnSpc>
              <a:buNone/>
            </a:pPr>
            <a:r>
              <a:rPr lang="en-US" dirty="0">
                <a:solidFill>
                  <a:srgbClr val="D7E5D8"/>
                </a:solidFill>
                <a:latin typeface="Arial" panose="020B0604020202020204" pitchFamily="34" charset="0"/>
                <a:ea typeface="Syne" pitchFamily="34" charset="-122"/>
                <a:cs typeface="Arial" panose="020B0604020202020204" pitchFamily="34" charset="0"/>
              </a:rPr>
              <a:t>1.3.2. Tập huấn TOT Luật Tiếp cận thông tin, chuyển đổi số cho các tổ truyền thông tại cộng đồng (02 ngày)</a:t>
            </a:r>
            <a:endParaRPr lang="en-US" dirty="0">
              <a:latin typeface="Arial" panose="020B0604020202020204" pitchFamily="34" charset="0"/>
              <a:cs typeface="Arial" panose="020B0604020202020204" pitchFamily="34" charset="0"/>
            </a:endParaRPr>
          </a:p>
        </p:txBody>
      </p:sp>
      <p:sp>
        <p:nvSpPr>
          <p:cNvPr id="20" name="Text 15"/>
          <p:cNvSpPr/>
          <p:nvPr/>
        </p:nvSpPr>
        <p:spPr>
          <a:xfrm>
            <a:off x="5025629" y="5127895"/>
            <a:ext cx="3960376" cy="666869"/>
          </a:xfrm>
          <a:prstGeom prst="rect">
            <a:avLst/>
          </a:prstGeom>
          <a:noFill/>
          <a:ln/>
        </p:spPr>
        <p:txBody>
          <a:bodyPr wrap="square" lIns="0" tIns="0" rIns="0" bIns="0" rtlCol="0" anchor="t"/>
          <a:lstStyle/>
          <a:p>
            <a:pPr marL="0" indent="0" algn="l">
              <a:lnSpc>
                <a:spcPts val="1750"/>
              </a:lnSpc>
              <a:buNone/>
            </a:pPr>
            <a:r>
              <a:rPr lang="en-US" dirty="0">
                <a:solidFill>
                  <a:srgbClr val="D7E5D8"/>
                </a:solidFill>
                <a:latin typeface="Arial" panose="020B0604020202020204" pitchFamily="34" charset="0"/>
                <a:ea typeface="Syne" pitchFamily="34" charset="-122"/>
                <a:cs typeface="Arial" panose="020B0604020202020204" pitchFamily="34" charset="0"/>
              </a:rPr>
              <a:t>30 người trong đó có 50% nữ được nâng cao năng lực về Luật Tiếp cận thông tin, Nghị định 42/2022/NĐ-CP</a:t>
            </a:r>
            <a:endParaRPr lang="en-US" dirty="0">
              <a:latin typeface="Arial" panose="020B0604020202020204" pitchFamily="34" charset="0"/>
              <a:cs typeface="Arial" panose="020B0604020202020204" pitchFamily="34" charset="0"/>
            </a:endParaRPr>
          </a:p>
        </p:txBody>
      </p:sp>
      <p:sp>
        <p:nvSpPr>
          <p:cNvPr id="21" name="Text 16"/>
          <p:cNvSpPr/>
          <p:nvPr/>
        </p:nvSpPr>
        <p:spPr>
          <a:xfrm>
            <a:off x="8943737" y="5349207"/>
            <a:ext cx="2971562" cy="222290"/>
          </a:xfrm>
          <a:prstGeom prst="rect">
            <a:avLst/>
          </a:prstGeom>
          <a:noFill/>
          <a:ln/>
        </p:spPr>
        <p:txBody>
          <a:bodyPr wrap="none" lIns="0" tIns="0" rIns="0" bIns="0" rtlCol="0" anchor="t"/>
          <a:lstStyle/>
          <a:p>
            <a:pPr marL="0" indent="0" algn="l">
              <a:lnSpc>
                <a:spcPts val="1750"/>
              </a:lnSpc>
              <a:buNone/>
            </a:pPr>
            <a:r>
              <a:rPr lang="en-US" dirty="0">
                <a:solidFill>
                  <a:srgbClr val="D7E5D8"/>
                </a:solidFill>
                <a:latin typeface="Arial" panose="020B0604020202020204" pitchFamily="34" charset="0"/>
                <a:ea typeface="Syne" pitchFamily="34" charset="-122"/>
                <a:cs typeface="Arial" panose="020B0604020202020204" pitchFamily="34" charset="0"/>
              </a:rPr>
              <a:t>T2/2026</a:t>
            </a:r>
            <a:endParaRPr lang="en-US" dirty="0">
              <a:latin typeface="Arial" panose="020B0604020202020204" pitchFamily="34" charset="0"/>
              <a:cs typeface="Arial" panose="020B0604020202020204" pitchFamily="34" charset="0"/>
            </a:endParaRPr>
          </a:p>
        </p:txBody>
      </p:sp>
      <p:sp>
        <p:nvSpPr>
          <p:cNvPr id="22" name="Text 17"/>
          <p:cNvSpPr/>
          <p:nvPr/>
        </p:nvSpPr>
        <p:spPr>
          <a:xfrm>
            <a:off x="11388561" y="5330004"/>
            <a:ext cx="2975372" cy="444579"/>
          </a:xfrm>
          <a:prstGeom prst="rect">
            <a:avLst/>
          </a:prstGeom>
          <a:noFill/>
          <a:ln/>
        </p:spPr>
        <p:txBody>
          <a:bodyPr wrap="square" lIns="0" tIns="0" rIns="0" bIns="0" rtlCol="0" anchor="t"/>
          <a:lstStyle/>
          <a:p>
            <a:pPr marL="0" indent="0" algn="l">
              <a:lnSpc>
                <a:spcPts val="1750"/>
              </a:lnSpc>
              <a:buNone/>
            </a:pPr>
            <a:r>
              <a:rPr lang="en-US" dirty="0">
                <a:solidFill>
                  <a:srgbClr val="D7E5D8"/>
                </a:solidFill>
                <a:latin typeface="Arial" panose="020B0604020202020204" pitchFamily="34" charset="0"/>
                <a:ea typeface="Syne" pitchFamily="34" charset="-122"/>
                <a:cs typeface="Arial" panose="020B0604020202020204" pitchFamily="34" charset="0"/>
              </a:rPr>
              <a:t>Trung tâm CĐS&amp;CNTT và CEGORN, UBND xã Phong Nha, Bố Trạch.</a:t>
            </a:r>
            <a:endParaRPr lang="en-US" dirty="0">
              <a:latin typeface="Arial" panose="020B0604020202020204" pitchFamily="34" charset="0"/>
              <a:cs typeface="Arial" panose="020B0604020202020204" pitchFamily="34" charset="0"/>
            </a:endParaRPr>
          </a:p>
        </p:txBody>
      </p:sp>
      <p:sp>
        <p:nvSpPr>
          <p:cNvPr id="23" name="Shape 18"/>
          <p:cNvSpPr/>
          <p:nvPr/>
        </p:nvSpPr>
        <p:spPr>
          <a:xfrm>
            <a:off x="589250" y="5885728"/>
            <a:ext cx="13239741" cy="848797"/>
          </a:xfrm>
          <a:prstGeom prst="rect">
            <a:avLst/>
          </a:prstGeom>
          <a:solidFill>
            <a:srgbClr val="FFFFFF">
              <a:alpha val="4000"/>
            </a:srgbClr>
          </a:solidFill>
          <a:ln/>
        </p:spPr>
      </p:sp>
      <p:sp>
        <p:nvSpPr>
          <p:cNvPr id="24" name="Text 19"/>
          <p:cNvSpPr/>
          <p:nvPr/>
        </p:nvSpPr>
        <p:spPr>
          <a:xfrm>
            <a:off x="699840" y="6168026"/>
            <a:ext cx="3439020" cy="443602"/>
          </a:xfrm>
          <a:prstGeom prst="rect">
            <a:avLst/>
          </a:prstGeom>
          <a:noFill/>
          <a:ln/>
        </p:spPr>
        <p:txBody>
          <a:bodyPr wrap="square" lIns="0" tIns="0" rIns="0" bIns="0" rtlCol="0" anchor="t"/>
          <a:lstStyle/>
          <a:p>
            <a:pPr marL="0" indent="0" algn="l">
              <a:lnSpc>
                <a:spcPts val="1750"/>
              </a:lnSpc>
              <a:buNone/>
            </a:pPr>
            <a:r>
              <a:rPr lang="en-US" dirty="0">
                <a:solidFill>
                  <a:srgbClr val="D7E5D8"/>
                </a:solidFill>
                <a:latin typeface="Arial" panose="020B0604020202020204" pitchFamily="34" charset="0"/>
                <a:ea typeface="Syne" pitchFamily="34" charset="-122"/>
                <a:cs typeface="Arial" panose="020B0604020202020204" pitchFamily="34" charset="0"/>
              </a:rPr>
              <a:t>1.3.3. Hỗ trợ trang thiết bị cho 02 xã thực hiện dự án</a:t>
            </a:r>
            <a:endParaRPr lang="en-US" dirty="0">
              <a:latin typeface="Arial" panose="020B0604020202020204" pitchFamily="34" charset="0"/>
              <a:cs typeface="Arial" panose="020B0604020202020204" pitchFamily="34" charset="0"/>
            </a:endParaRPr>
          </a:p>
        </p:txBody>
      </p:sp>
      <p:sp>
        <p:nvSpPr>
          <p:cNvPr id="25" name="Text 20"/>
          <p:cNvSpPr/>
          <p:nvPr/>
        </p:nvSpPr>
        <p:spPr>
          <a:xfrm>
            <a:off x="5025628" y="5976692"/>
            <a:ext cx="3616643" cy="666869"/>
          </a:xfrm>
          <a:prstGeom prst="rect">
            <a:avLst/>
          </a:prstGeom>
          <a:noFill/>
          <a:ln/>
        </p:spPr>
        <p:txBody>
          <a:bodyPr wrap="square" lIns="0" tIns="0" rIns="0" bIns="0" rtlCol="0" anchor="t"/>
          <a:lstStyle/>
          <a:p>
            <a:pPr marL="0" indent="0" algn="l">
              <a:lnSpc>
                <a:spcPts val="1750"/>
              </a:lnSpc>
              <a:buNone/>
            </a:pPr>
            <a:r>
              <a:rPr lang="en-US" dirty="0">
                <a:solidFill>
                  <a:srgbClr val="D7E5D8"/>
                </a:solidFill>
                <a:latin typeface="Arial" panose="020B0604020202020204" pitchFamily="34" charset="0"/>
                <a:ea typeface="Syne" pitchFamily="34" charset="-122"/>
                <a:cs typeface="Arial" panose="020B0604020202020204" pitchFamily="34" charset="0"/>
              </a:rPr>
              <a:t>Tổng cộng có: 05 bộ máy tính, 05 máy scan, 04 cụm loa truyền thanh, 07 tủ tài liệu, 04 bảng công khai thông tin</a:t>
            </a:r>
            <a:endParaRPr lang="en-US" dirty="0">
              <a:latin typeface="Arial" panose="020B0604020202020204" pitchFamily="34" charset="0"/>
              <a:cs typeface="Arial" panose="020B0604020202020204" pitchFamily="34" charset="0"/>
            </a:endParaRPr>
          </a:p>
        </p:txBody>
      </p:sp>
      <p:sp>
        <p:nvSpPr>
          <p:cNvPr id="26" name="Text 21"/>
          <p:cNvSpPr/>
          <p:nvPr/>
        </p:nvSpPr>
        <p:spPr>
          <a:xfrm>
            <a:off x="8943737" y="6198004"/>
            <a:ext cx="2971562" cy="222290"/>
          </a:xfrm>
          <a:prstGeom prst="rect">
            <a:avLst/>
          </a:prstGeom>
          <a:noFill/>
          <a:ln/>
        </p:spPr>
        <p:txBody>
          <a:bodyPr wrap="none" lIns="0" tIns="0" rIns="0" bIns="0" rtlCol="0" anchor="t"/>
          <a:lstStyle/>
          <a:p>
            <a:pPr marL="0" indent="0" algn="l">
              <a:lnSpc>
                <a:spcPts val="1750"/>
              </a:lnSpc>
              <a:buNone/>
            </a:pPr>
            <a:r>
              <a:rPr lang="en-US" dirty="0">
                <a:solidFill>
                  <a:srgbClr val="D7E5D8"/>
                </a:solidFill>
                <a:latin typeface="Arial" panose="020B0604020202020204" pitchFamily="34" charset="0"/>
                <a:ea typeface="Syne" pitchFamily="34" charset="-122"/>
                <a:cs typeface="Arial" panose="020B0604020202020204" pitchFamily="34" charset="0"/>
              </a:rPr>
              <a:t>T9-T10/2025</a:t>
            </a:r>
            <a:endParaRPr lang="en-US" dirty="0">
              <a:latin typeface="Arial" panose="020B0604020202020204" pitchFamily="34" charset="0"/>
              <a:cs typeface="Arial" panose="020B0604020202020204" pitchFamily="34" charset="0"/>
            </a:endParaRPr>
          </a:p>
        </p:txBody>
      </p:sp>
      <p:sp>
        <p:nvSpPr>
          <p:cNvPr id="27" name="Text 22"/>
          <p:cNvSpPr/>
          <p:nvPr/>
        </p:nvSpPr>
        <p:spPr>
          <a:xfrm>
            <a:off x="11388560" y="6178801"/>
            <a:ext cx="3094183" cy="464760"/>
          </a:xfrm>
          <a:prstGeom prst="rect">
            <a:avLst/>
          </a:prstGeom>
          <a:noFill/>
          <a:ln/>
        </p:spPr>
        <p:txBody>
          <a:bodyPr wrap="square" lIns="0" tIns="0" rIns="0" bIns="0" rtlCol="0" anchor="t"/>
          <a:lstStyle/>
          <a:p>
            <a:pPr marL="0" indent="0" algn="l">
              <a:lnSpc>
                <a:spcPts val="1750"/>
              </a:lnSpc>
              <a:buNone/>
            </a:pPr>
            <a:r>
              <a:rPr lang="en-US" dirty="0">
                <a:solidFill>
                  <a:srgbClr val="D7E5D8"/>
                </a:solidFill>
                <a:latin typeface="Arial" panose="020B0604020202020204" pitchFamily="34" charset="0"/>
                <a:ea typeface="Syne" pitchFamily="34" charset="-122"/>
                <a:cs typeface="Arial" panose="020B0604020202020204" pitchFamily="34" charset="0"/>
              </a:rPr>
              <a:t>Trung tâm CĐS&amp;CNTT, UBND xã Phong Nha, Bố Trạch.</a:t>
            </a:r>
            <a:endParaRPr lang="en-US" dirty="0">
              <a:latin typeface="Arial" panose="020B0604020202020204" pitchFamily="34" charset="0"/>
              <a:cs typeface="Arial" panose="020B0604020202020204" pitchFamily="34" charset="0"/>
            </a:endParaRPr>
          </a:p>
        </p:txBody>
      </p:sp>
      <p:sp>
        <p:nvSpPr>
          <p:cNvPr id="28" name="Shape 23"/>
          <p:cNvSpPr/>
          <p:nvPr/>
        </p:nvSpPr>
        <p:spPr>
          <a:xfrm>
            <a:off x="699840" y="6734525"/>
            <a:ext cx="13129151" cy="1071086"/>
          </a:xfrm>
          <a:prstGeom prst="rect">
            <a:avLst/>
          </a:prstGeom>
          <a:solidFill>
            <a:srgbClr val="000000">
              <a:alpha val="4000"/>
            </a:srgbClr>
          </a:solidFill>
          <a:ln/>
        </p:spPr>
      </p:sp>
      <p:sp>
        <p:nvSpPr>
          <p:cNvPr id="29" name="Text 24"/>
          <p:cNvSpPr/>
          <p:nvPr/>
        </p:nvSpPr>
        <p:spPr>
          <a:xfrm>
            <a:off x="699840" y="7046801"/>
            <a:ext cx="3715658" cy="666869"/>
          </a:xfrm>
          <a:prstGeom prst="rect">
            <a:avLst/>
          </a:prstGeom>
          <a:noFill/>
          <a:ln/>
        </p:spPr>
        <p:txBody>
          <a:bodyPr wrap="square" lIns="0" tIns="0" rIns="0" bIns="0" rtlCol="0" anchor="t"/>
          <a:lstStyle/>
          <a:p>
            <a:pPr marL="0" indent="0" algn="l">
              <a:lnSpc>
                <a:spcPts val="1750"/>
              </a:lnSpc>
              <a:buNone/>
            </a:pPr>
            <a:r>
              <a:rPr lang="en-US" dirty="0">
                <a:solidFill>
                  <a:srgbClr val="D7E5D8"/>
                </a:solidFill>
                <a:latin typeface="Arial" panose="020B0604020202020204" pitchFamily="34" charset="0"/>
                <a:ea typeface="Syne" pitchFamily="34" charset="-122"/>
                <a:cs typeface="Arial" panose="020B0604020202020204" pitchFamily="34" charset="0"/>
              </a:rPr>
              <a:t>1.3.4. Tổ chức các cuộc tập huấn cho cộng đồng các thôn tại xã điểm về Luật tiếp cận thông tin và kỹ năng khai thác thông tin.</a:t>
            </a:r>
            <a:endParaRPr lang="en-US" dirty="0">
              <a:latin typeface="Arial" panose="020B0604020202020204" pitchFamily="34" charset="0"/>
              <a:cs typeface="Arial" panose="020B0604020202020204" pitchFamily="34" charset="0"/>
            </a:endParaRPr>
          </a:p>
        </p:txBody>
      </p:sp>
      <p:sp>
        <p:nvSpPr>
          <p:cNvPr id="30" name="Text 25"/>
          <p:cNvSpPr/>
          <p:nvPr/>
        </p:nvSpPr>
        <p:spPr>
          <a:xfrm>
            <a:off x="5025628" y="7015036"/>
            <a:ext cx="3715659" cy="889159"/>
          </a:xfrm>
          <a:prstGeom prst="rect">
            <a:avLst/>
          </a:prstGeom>
          <a:noFill/>
          <a:ln/>
        </p:spPr>
        <p:txBody>
          <a:bodyPr wrap="square" lIns="0" tIns="0" rIns="0" bIns="0" rtlCol="0" anchor="t"/>
          <a:lstStyle/>
          <a:p>
            <a:pPr marL="0" indent="0" algn="l">
              <a:lnSpc>
                <a:spcPts val="1750"/>
              </a:lnSpc>
              <a:buNone/>
            </a:pPr>
            <a:r>
              <a:rPr lang="en-US" dirty="0">
                <a:solidFill>
                  <a:srgbClr val="D7E5D8"/>
                </a:solidFill>
                <a:latin typeface="Arial" panose="020B0604020202020204" pitchFamily="34" charset="0"/>
                <a:ea typeface="Syne" pitchFamily="34" charset="-122"/>
                <a:cs typeface="Arial" panose="020B0604020202020204" pitchFamily="34" charset="0"/>
              </a:rPr>
              <a:t>180 người (thuộc 6 thôn/2 xã) trong đó có 50% là nữ giới được nâng cao năng lực về tiếp cận thông tin và kỹ năng khai thác thông tin trên trang thông tin điện tử.</a:t>
            </a:r>
            <a:endParaRPr lang="en-US" dirty="0">
              <a:latin typeface="Arial" panose="020B0604020202020204" pitchFamily="34" charset="0"/>
              <a:cs typeface="Arial" panose="020B0604020202020204" pitchFamily="34" charset="0"/>
            </a:endParaRPr>
          </a:p>
        </p:txBody>
      </p:sp>
      <p:sp>
        <p:nvSpPr>
          <p:cNvPr id="31" name="Text 26"/>
          <p:cNvSpPr/>
          <p:nvPr/>
        </p:nvSpPr>
        <p:spPr>
          <a:xfrm>
            <a:off x="8943737" y="7046801"/>
            <a:ext cx="2971562" cy="222290"/>
          </a:xfrm>
          <a:prstGeom prst="rect">
            <a:avLst/>
          </a:prstGeom>
          <a:noFill/>
          <a:ln/>
        </p:spPr>
        <p:txBody>
          <a:bodyPr wrap="none" lIns="0" tIns="0" rIns="0" bIns="0" rtlCol="0" anchor="t"/>
          <a:lstStyle/>
          <a:p>
            <a:pPr marL="0" indent="0" algn="l">
              <a:lnSpc>
                <a:spcPts val="1750"/>
              </a:lnSpc>
              <a:buNone/>
            </a:pPr>
            <a:r>
              <a:rPr lang="en-US" dirty="0">
                <a:solidFill>
                  <a:srgbClr val="D7E5D8"/>
                </a:solidFill>
                <a:latin typeface="Arial" panose="020B0604020202020204" pitchFamily="34" charset="0"/>
                <a:ea typeface="Syne" pitchFamily="34" charset="-122"/>
                <a:cs typeface="Arial" panose="020B0604020202020204" pitchFamily="34" charset="0"/>
              </a:rPr>
              <a:t>T3-T4/2026</a:t>
            </a:r>
            <a:endParaRPr lang="en-US" dirty="0">
              <a:latin typeface="Arial" panose="020B0604020202020204" pitchFamily="34" charset="0"/>
              <a:cs typeface="Arial" panose="020B0604020202020204" pitchFamily="34" charset="0"/>
            </a:endParaRPr>
          </a:p>
        </p:txBody>
      </p:sp>
      <p:sp>
        <p:nvSpPr>
          <p:cNvPr id="32" name="Text 27"/>
          <p:cNvSpPr/>
          <p:nvPr/>
        </p:nvSpPr>
        <p:spPr>
          <a:xfrm>
            <a:off x="11388561" y="7027598"/>
            <a:ext cx="3094182" cy="464759"/>
          </a:xfrm>
          <a:prstGeom prst="rect">
            <a:avLst/>
          </a:prstGeom>
          <a:noFill/>
          <a:ln/>
        </p:spPr>
        <p:txBody>
          <a:bodyPr wrap="square" lIns="0" tIns="0" rIns="0" bIns="0" rtlCol="0" anchor="t"/>
          <a:lstStyle/>
          <a:p>
            <a:pPr marL="0" indent="0" algn="l">
              <a:lnSpc>
                <a:spcPts val="1750"/>
              </a:lnSpc>
              <a:buNone/>
            </a:pPr>
            <a:r>
              <a:rPr lang="en-US" dirty="0">
                <a:solidFill>
                  <a:srgbClr val="D7E5D8"/>
                </a:solidFill>
                <a:latin typeface="Arial" panose="020B0604020202020204" pitchFamily="34" charset="0"/>
                <a:ea typeface="Syne" pitchFamily="34" charset="-122"/>
                <a:cs typeface="Arial" panose="020B0604020202020204" pitchFamily="34" charset="0"/>
              </a:rPr>
              <a:t>Trung tâm CĐS&amp;CNTT, UBND xã Phong Nha, Bố Trạch.</a:t>
            </a:r>
            <a:endParaRPr lang="en-US" dirty="0">
              <a:latin typeface="Arial" panose="020B0604020202020204" pitchFamily="34" charset="0"/>
              <a:cs typeface="Arial" panose="020B0604020202020204" pitchFamily="34" charset="0"/>
            </a:endParaRPr>
          </a:p>
        </p:txBody>
      </p:sp>
      <p:sp>
        <p:nvSpPr>
          <p:cNvPr id="33" name="Text 0">
            <a:extLst>
              <a:ext uri="{FF2B5EF4-FFF2-40B4-BE49-F238E27FC236}">
                <a16:creationId xmlns:a16="http://schemas.microsoft.com/office/drawing/2014/main" id="{FBDFBF2D-C232-C0ED-A240-808B5A8E2024}"/>
              </a:ext>
            </a:extLst>
          </p:cNvPr>
          <p:cNvSpPr/>
          <p:nvPr/>
        </p:nvSpPr>
        <p:spPr>
          <a:xfrm>
            <a:off x="793790" y="589002"/>
            <a:ext cx="7856915" cy="496133"/>
          </a:xfrm>
          <a:prstGeom prst="rect">
            <a:avLst/>
          </a:prstGeom>
          <a:noFill/>
          <a:ln/>
        </p:spPr>
        <p:txBody>
          <a:bodyPr wrap="none" lIns="0" tIns="0" rIns="0" bIns="0" rtlCol="0" anchor="t"/>
          <a:lstStyle/>
          <a:p>
            <a:pPr marL="0" indent="0" algn="l">
              <a:lnSpc>
                <a:spcPts val="3900"/>
              </a:lnSpc>
              <a:buNone/>
            </a:pPr>
            <a:r>
              <a:rPr lang="en-US" sz="3000" b="1">
                <a:solidFill>
                  <a:srgbClr val="FFFF00"/>
                </a:solidFill>
                <a:latin typeface="Arial" panose="020B0604020202020204" pitchFamily="34" charset="0"/>
                <a:ea typeface="Syne Extra Bold" pitchFamily="34" charset="-122"/>
                <a:cs typeface="Arial" panose="020B0604020202020204" pitchFamily="34" charset="0"/>
              </a:rPr>
              <a:t>KẾ HOẠCH PHỐI HỢP TRIỂN KHAI DỰ ÁN</a:t>
            </a:r>
            <a:endParaRPr lang="en-US" sz="3000" dirty="0">
              <a:solidFill>
                <a:srgbClr val="FFFF00"/>
              </a:solidFill>
              <a:latin typeface="Arial" panose="020B0604020202020204" pitchFamily="34" charset="0"/>
              <a:cs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sp>
        <p:nvSpPr>
          <p:cNvPr id="3" name="Shape 1"/>
          <p:cNvSpPr/>
          <p:nvPr/>
        </p:nvSpPr>
        <p:spPr>
          <a:xfrm>
            <a:off x="505326" y="1511022"/>
            <a:ext cx="13824285" cy="4189571"/>
          </a:xfrm>
          <a:prstGeom prst="roundRect">
            <a:avLst>
              <a:gd name="adj" fmla="val 1592"/>
            </a:avLst>
          </a:prstGeom>
          <a:noFill/>
          <a:ln w="7620">
            <a:solidFill>
              <a:srgbClr val="FFFFFF">
                <a:alpha val="24000"/>
              </a:srgbClr>
            </a:solidFill>
            <a:prstDash val="solid"/>
          </a:ln>
        </p:spPr>
      </p:sp>
      <p:sp>
        <p:nvSpPr>
          <p:cNvPr id="4" name="Shape 2"/>
          <p:cNvSpPr/>
          <p:nvPr/>
        </p:nvSpPr>
        <p:spPr>
          <a:xfrm>
            <a:off x="801410" y="1518642"/>
            <a:ext cx="13528201" cy="452201"/>
          </a:xfrm>
          <a:prstGeom prst="rect">
            <a:avLst/>
          </a:prstGeom>
          <a:solidFill>
            <a:schemeClr val="accent2">
              <a:lumMod val="40000"/>
              <a:lumOff val="60000"/>
              <a:alpha val="4000"/>
            </a:schemeClr>
          </a:solidFill>
          <a:ln/>
        </p:spPr>
      </p:sp>
      <p:sp>
        <p:nvSpPr>
          <p:cNvPr id="5" name="Text 3"/>
          <p:cNvSpPr/>
          <p:nvPr/>
        </p:nvSpPr>
        <p:spPr>
          <a:xfrm>
            <a:off x="725405" y="1621512"/>
            <a:ext cx="2935605" cy="254079"/>
          </a:xfrm>
          <a:prstGeom prst="rect">
            <a:avLst/>
          </a:prstGeom>
          <a:noFill/>
          <a:ln/>
        </p:spPr>
        <p:txBody>
          <a:bodyPr wrap="none" lIns="0" tIns="0" rIns="0" bIns="0" rtlCol="0" anchor="t"/>
          <a:lstStyle/>
          <a:p>
            <a:pPr marL="0" indent="0" algn="l">
              <a:lnSpc>
                <a:spcPts val="2000"/>
              </a:lnSpc>
              <a:buNone/>
            </a:pPr>
            <a:r>
              <a:rPr lang="en-US" b="1" dirty="0">
                <a:solidFill>
                  <a:srgbClr val="FFFF00"/>
                </a:solidFill>
                <a:latin typeface="Arial" panose="020B0604020202020204" pitchFamily="34" charset="0"/>
                <a:ea typeface="Syne" pitchFamily="34" charset="-122"/>
                <a:cs typeface="Arial" panose="020B0604020202020204" pitchFamily="34" charset="0"/>
              </a:rPr>
              <a:t>Các hoạt động</a:t>
            </a:r>
            <a:endParaRPr lang="en-US" dirty="0">
              <a:solidFill>
                <a:srgbClr val="FFFF00"/>
              </a:solidFill>
              <a:latin typeface="Arial" panose="020B0604020202020204" pitchFamily="34" charset="0"/>
              <a:cs typeface="Arial" panose="020B0604020202020204" pitchFamily="34" charset="0"/>
            </a:endParaRPr>
          </a:p>
        </p:txBody>
      </p:sp>
      <p:sp>
        <p:nvSpPr>
          <p:cNvPr id="6" name="Text 4"/>
          <p:cNvSpPr/>
          <p:nvPr/>
        </p:nvSpPr>
        <p:spPr>
          <a:xfrm>
            <a:off x="4774457" y="1621512"/>
            <a:ext cx="2931795" cy="254079"/>
          </a:xfrm>
          <a:prstGeom prst="rect">
            <a:avLst/>
          </a:prstGeom>
          <a:noFill/>
          <a:ln/>
        </p:spPr>
        <p:txBody>
          <a:bodyPr wrap="none" lIns="0" tIns="0" rIns="0" bIns="0" rtlCol="0" anchor="t"/>
          <a:lstStyle/>
          <a:p>
            <a:pPr marL="0" indent="0" algn="l">
              <a:lnSpc>
                <a:spcPts val="2000"/>
              </a:lnSpc>
              <a:buNone/>
            </a:pPr>
            <a:r>
              <a:rPr lang="en-US" b="1" dirty="0">
                <a:solidFill>
                  <a:srgbClr val="FFFF00"/>
                </a:solidFill>
                <a:latin typeface="Arial" panose="020B0604020202020204" pitchFamily="34" charset="0"/>
                <a:ea typeface="Syne" pitchFamily="34" charset="-122"/>
                <a:cs typeface="Arial" panose="020B0604020202020204" pitchFamily="34" charset="0"/>
              </a:rPr>
              <a:t>Kết quả dự kiến</a:t>
            </a:r>
            <a:endParaRPr lang="en-US" dirty="0">
              <a:solidFill>
                <a:srgbClr val="FFFF00"/>
              </a:solidFill>
              <a:latin typeface="Arial" panose="020B0604020202020204" pitchFamily="34" charset="0"/>
              <a:cs typeface="Arial" panose="020B0604020202020204" pitchFamily="34" charset="0"/>
            </a:endParaRPr>
          </a:p>
        </p:txBody>
      </p:sp>
      <p:sp>
        <p:nvSpPr>
          <p:cNvPr id="7" name="Text 5"/>
          <p:cNvSpPr/>
          <p:nvPr/>
        </p:nvSpPr>
        <p:spPr>
          <a:xfrm>
            <a:off x="8943736" y="1633006"/>
            <a:ext cx="2931795" cy="254079"/>
          </a:xfrm>
          <a:prstGeom prst="rect">
            <a:avLst/>
          </a:prstGeom>
          <a:noFill/>
          <a:ln/>
        </p:spPr>
        <p:txBody>
          <a:bodyPr wrap="none" lIns="0" tIns="0" rIns="0" bIns="0" rtlCol="0" anchor="t"/>
          <a:lstStyle/>
          <a:p>
            <a:pPr marL="0" indent="0" algn="l">
              <a:lnSpc>
                <a:spcPts val="2000"/>
              </a:lnSpc>
              <a:buNone/>
            </a:pPr>
            <a:r>
              <a:rPr lang="en-US" b="1" dirty="0">
                <a:solidFill>
                  <a:srgbClr val="FFFF00"/>
                </a:solidFill>
                <a:latin typeface="Arial" panose="020B0604020202020204" pitchFamily="34" charset="0"/>
                <a:ea typeface="Syne" pitchFamily="34" charset="-122"/>
                <a:cs typeface="Arial" panose="020B0604020202020204" pitchFamily="34" charset="0"/>
              </a:rPr>
              <a:t>Thời gian dự kiến</a:t>
            </a:r>
            <a:endParaRPr lang="en-US" dirty="0">
              <a:solidFill>
                <a:srgbClr val="FFFF00"/>
              </a:solidFill>
              <a:latin typeface="Arial" panose="020B0604020202020204" pitchFamily="34" charset="0"/>
              <a:cs typeface="Arial" panose="020B0604020202020204" pitchFamily="34" charset="0"/>
            </a:endParaRPr>
          </a:p>
        </p:txBody>
      </p:sp>
      <p:sp>
        <p:nvSpPr>
          <p:cNvPr id="8" name="Text 6"/>
          <p:cNvSpPr/>
          <p:nvPr/>
        </p:nvSpPr>
        <p:spPr>
          <a:xfrm>
            <a:off x="11288128" y="1621512"/>
            <a:ext cx="2935605" cy="254079"/>
          </a:xfrm>
          <a:prstGeom prst="rect">
            <a:avLst/>
          </a:prstGeom>
          <a:noFill/>
          <a:ln/>
        </p:spPr>
        <p:txBody>
          <a:bodyPr wrap="none" lIns="0" tIns="0" rIns="0" bIns="0" rtlCol="0" anchor="t"/>
          <a:lstStyle/>
          <a:p>
            <a:pPr marL="0" indent="0" algn="l">
              <a:lnSpc>
                <a:spcPts val="2000"/>
              </a:lnSpc>
              <a:buNone/>
            </a:pPr>
            <a:r>
              <a:rPr lang="en-US" b="1" dirty="0">
                <a:solidFill>
                  <a:srgbClr val="FFFF00"/>
                </a:solidFill>
                <a:latin typeface="Arial" panose="020B0604020202020204" pitchFamily="34" charset="0"/>
                <a:ea typeface="Syne" pitchFamily="34" charset="-122"/>
                <a:cs typeface="Arial" panose="020B0604020202020204" pitchFamily="34" charset="0"/>
              </a:rPr>
              <a:t>Các bên phối hợp</a:t>
            </a:r>
            <a:endParaRPr lang="en-US" dirty="0">
              <a:solidFill>
                <a:srgbClr val="FFFF00"/>
              </a:solidFill>
              <a:latin typeface="Arial" panose="020B0604020202020204" pitchFamily="34" charset="0"/>
              <a:cs typeface="Arial" panose="020B0604020202020204" pitchFamily="34" charset="0"/>
            </a:endParaRPr>
          </a:p>
        </p:txBody>
      </p:sp>
      <p:sp>
        <p:nvSpPr>
          <p:cNvPr id="9" name="Shape 7"/>
          <p:cNvSpPr/>
          <p:nvPr/>
        </p:nvSpPr>
        <p:spPr>
          <a:xfrm>
            <a:off x="505326" y="1978462"/>
            <a:ext cx="13824285" cy="2238375"/>
          </a:xfrm>
          <a:prstGeom prst="rect">
            <a:avLst/>
          </a:prstGeom>
          <a:solidFill>
            <a:srgbClr val="000000">
              <a:alpha val="4000"/>
            </a:srgbClr>
          </a:solidFill>
          <a:ln/>
        </p:spPr>
      </p:sp>
      <p:sp>
        <p:nvSpPr>
          <p:cNvPr id="10" name="Text 8"/>
          <p:cNvSpPr/>
          <p:nvPr/>
        </p:nvSpPr>
        <p:spPr>
          <a:xfrm>
            <a:off x="725405" y="2081332"/>
            <a:ext cx="3611642" cy="1524476"/>
          </a:xfrm>
          <a:prstGeom prst="rect">
            <a:avLst/>
          </a:prstGeom>
          <a:noFill/>
          <a:ln/>
        </p:spPr>
        <p:txBody>
          <a:bodyPr wrap="square" lIns="0" tIns="0" rIns="0" bIns="0" rtlCol="0" anchor="t"/>
          <a:lstStyle/>
          <a:p>
            <a:pPr marL="0" indent="0" algn="l">
              <a:lnSpc>
                <a:spcPts val="2000"/>
              </a:lnSpc>
              <a:buNone/>
            </a:pPr>
            <a:r>
              <a:rPr lang="en-US" dirty="0">
                <a:solidFill>
                  <a:srgbClr val="D7E5D8"/>
                </a:solidFill>
                <a:latin typeface="Arial" panose="020B0604020202020204" pitchFamily="34" charset="0"/>
                <a:ea typeface="Syne" pitchFamily="34" charset="-122"/>
                <a:cs typeface="Arial" panose="020B0604020202020204" pitchFamily="34" charset="0"/>
              </a:rPr>
              <a:t>1.3.5. Xây dựng và in ấn, lắp đặt tài liệu truyền thông: sổ tay, banner, áp phích, tài liệu truyền thông về Luật Tiếp cận thông tin và tiếp cận thông tin trong quản lý tài nguyên thiên nhiên và bảo vệ môi trường cho các điểm xã dự án.</a:t>
            </a:r>
            <a:endParaRPr lang="en-US" dirty="0">
              <a:latin typeface="Arial" panose="020B0604020202020204" pitchFamily="34" charset="0"/>
              <a:cs typeface="Arial" panose="020B0604020202020204" pitchFamily="34" charset="0"/>
            </a:endParaRPr>
          </a:p>
        </p:txBody>
      </p:sp>
      <p:sp>
        <p:nvSpPr>
          <p:cNvPr id="11" name="Text 9"/>
          <p:cNvSpPr/>
          <p:nvPr/>
        </p:nvSpPr>
        <p:spPr>
          <a:xfrm>
            <a:off x="4774457" y="2081332"/>
            <a:ext cx="3864217" cy="2032635"/>
          </a:xfrm>
          <a:prstGeom prst="rect">
            <a:avLst/>
          </a:prstGeom>
          <a:noFill/>
          <a:ln/>
        </p:spPr>
        <p:txBody>
          <a:bodyPr wrap="square" lIns="0" tIns="0" rIns="0" bIns="0" rtlCol="0" anchor="t"/>
          <a:lstStyle/>
          <a:p>
            <a:pPr marL="0" indent="0" algn="l">
              <a:lnSpc>
                <a:spcPts val="2000"/>
              </a:lnSpc>
              <a:buNone/>
            </a:pPr>
            <a:r>
              <a:rPr lang="en-US" dirty="0">
                <a:solidFill>
                  <a:srgbClr val="D7E5D8"/>
                </a:solidFill>
                <a:latin typeface="Arial" panose="020B0604020202020204" pitchFamily="34" charset="0"/>
                <a:ea typeface="Syne" pitchFamily="34" charset="-122"/>
                <a:cs typeface="Arial" panose="020B0604020202020204" pitchFamily="34" charset="0"/>
              </a:rPr>
              <a:t>Các sản phẩm: sổ tay, banner, áp phích, tài liệu truyền thông500 cuốn sổ tay, 500 tờ rơi, 10 bộ pano – áp phích được lắp đặt.400 người được tiếp cận thông qua các bảng biểu truyền thông</a:t>
            </a:r>
            <a:endParaRPr lang="en-US" dirty="0">
              <a:latin typeface="Arial" panose="020B0604020202020204" pitchFamily="34" charset="0"/>
              <a:cs typeface="Arial" panose="020B0604020202020204" pitchFamily="34" charset="0"/>
            </a:endParaRPr>
          </a:p>
        </p:txBody>
      </p:sp>
      <p:sp>
        <p:nvSpPr>
          <p:cNvPr id="12" name="Text 10"/>
          <p:cNvSpPr/>
          <p:nvPr/>
        </p:nvSpPr>
        <p:spPr>
          <a:xfrm>
            <a:off x="8943736" y="2092826"/>
            <a:ext cx="2931795" cy="254079"/>
          </a:xfrm>
          <a:prstGeom prst="rect">
            <a:avLst/>
          </a:prstGeom>
          <a:noFill/>
          <a:ln/>
        </p:spPr>
        <p:txBody>
          <a:bodyPr wrap="none" lIns="0" tIns="0" rIns="0" bIns="0" rtlCol="0" anchor="t"/>
          <a:lstStyle/>
          <a:p>
            <a:pPr marL="0" indent="0" algn="l">
              <a:lnSpc>
                <a:spcPts val="2000"/>
              </a:lnSpc>
              <a:buNone/>
            </a:pPr>
            <a:r>
              <a:rPr lang="en-US" dirty="0">
                <a:solidFill>
                  <a:srgbClr val="D7E5D8"/>
                </a:solidFill>
                <a:latin typeface="Arial" panose="020B0604020202020204" pitchFamily="34" charset="0"/>
                <a:ea typeface="Syne" pitchFamily="34" charset="-122"/>
                <a:cs typeface="Arial" panose="020B0604020202020204" pitchFamily="34" charset="0"/>
              </a:rPr>
              <a:t>T11/2025 - T4/2026</a:t>
            </a:r>
            <a:endParaRPr lang="en-US" dirty="0">
              <a:latin typeface="Arial" panose="020B0604020202020204" pitchFamily="34" charset="0"/>
              <a:cs typeface="Arial" panose="020B0604020202020204" pitchFamily="34" charset="0"/>
            </a:endParaRPr>
          </a:p>
        </p:txBody>
      </p:sp>
      <p:sp>
        <p:nvSpPr>
          <p:cNvPr id="13" name="Text 11"/>
          <p:cNvSpPr/>
          <p:nvPr/>
        </p:nvSpPr>
        <p:spPr>
          <a:xfrm>
            <a:off x="11288128" y="2081332"/>
            <a:ext cx="2935605" cy="508159"/>
          </a:xfrm>
          <a:prstGeom prst="rect">
            <a:avLst/>
          </a:prstGeom>
          <a:noFill/>
          <a:ln/>
        </p:spPr>
        <p:txBody>
          <a:bodyPr wrap="square" lIns="0" tIns="0" rIns="0" bIns="0" rtlCol="0" anchor="t"/>
          <a:lstStyle/>
          <a:p>
            <a:pPr marL="0" indent="0" algn="l">
              <a:lnSpc>
                <a:spcPts val="2000"/>
              </a:lnSpc>
              <a:buNone/>
            </a:pPr>
            <a:r>
              <a:rPr lang="en-US" dirty="0">
                <a:solidFill>
                  <a:srgbClr val="D7E5D8"/>
                </a:solidFill>
                <a:latin typeface="Arial" panose="020B0604020202020204" pitchFamily="34" charset="0"/>
                <a:ea typeface="Syne" pitchFamily="34" charset="-122"/>
                <a:cs typeface="Arial" panose="020B0604020202020204" pitchFamily="34" charset="0"/>
              </a:rPr>
              <a:t>Trung tâm CĐS&amp;CNTT, UBND xã Phong Nha, Bố Trạch.</a:t>
            </a:r>
            <a:endParaRPr lang="en-US" dirty="0">
              <a:latin typeface="Arial" panose="020B0604020202020204" pitchFamily="34" charset="0"/>
              <a:cs typeface="Arial" panose="020B0604020202020204" pitchFamily="34" charset="0"/>
            </a:endParaRPr>
          </a:p>
        </p:txBody>
      </p:sp>
      <p:sp>
        <p:nvSpPr>
          <p:cNvPr id="14" name="Shape 12"/>
          <p:cNvSpPr/>
          <p:nvPr/>
        </p:nvSpPr>
        <p:spPr>
          <a:xfrm>
            <a:off x="505326" y="3951772"/>
            <a:ext cx="13824285" cy="1476137"/>
          </a:xfrm>
          <a:prstGeom prst="rect">
            <a:avLst/>
          </a:prstGeom>
          <a:solidFill>
            <a:srgbClr val="FFFFFF">
              <a:alpha val="4000"/>
            </a:srgbClr>
          </a:solidFill>
          <a:ln/>
        </p:spPr>
      </p:sp>
      <p:sp>
        <p:nvSpPr>
          <p:cNvPr id="15" name="Text 13"/>
          <p:cNvSpPr/>
          <p:nvPr/>
        </p:nvSpPr>
        <p:spPr>
          <a:xfrm>
            <a:off x="725405" y="4319707"/>
            <a:ext cx="3527421" cy="1270397"/>
          </a:xfrm>
          <a:prstGeom prst="rect">
            <a:avLst/>
          </a:prstGeom>
          <a:noFill/>
          <a:ln/>
        </p:spPr>
        <p:txBody>
          <a:bodyPr wrap="square" lIns="0" tIns="0" rIns="0" bIns="0" rtlCol="0" anchor="t"/>
          <a:lstStyle/>
          <a:p>
            <a:pPr marL="0" indent="0" algn="l">
              <a:lnSpc>
                <a:spcPts val="2000"/>
              </a:lnSpc>
              <a:buNone/>
            </a:pPr>
            <a:r>
              <a:rPr lang="en-US" dirty="0">
                <a:solidFill>
                  <a:srgbClr val="D7E5D8"/>
                </a:solidFill>
                <a:latin typeface="Arial" panose="020B0604020202020204" pitchFamily="34" charset="0"/>
                <a:ea typeface="Syne" pitchFamily="34" charset="-122"/>
                <a:cs typeface="Arial" panose="020B0604020202020204" pitchFamily="34" charset="0"/>
              </a:rPr>
              <a:t>1.3.6. Đánh giá cuối kỳ về tình hình thực thi Luật Tiếp cận thông tin nói chung và Luật Tiếp cận thông tin trong quản lý tài nguyên bền vững và bảo vệ môi trường tại 03 mô hình</a:t>
            </a:r>
            <a:endParaRPr lang="en-US" dirty="0">
              <a:latin typeface="Arial" panose="020B0604020202020204" pitchFamily="34" charset="0"/>
              <a:cs typeface="Arial" panose="020B0604020202020204" pitchFamily="34" charset="0"/>
            </a:endParaRPr>
          </a:p>
        </p:txBody>
      </p:sp>
      <p:sp>
        <p:nvSpPr>
          <p:cNvPr id="16" name="Text 14"/>
          <p:cNvSpPr/>
          <p:nvPr/>
        </p:nvSpPr>
        <p:spPr>
          <a:xfrm>
            <a:off x="4774457" y="4319707"/>
            <a:ext cx="3731869" cy="1270397"/>
          </a:xfrm>
          <a:prstGeom prst="rect">
            <a:avLst/>
          </a:prstGeom>
          <a:noFill/>
          <a:ln/>
        </p:spPr>
        <p:txBody>
          <a:bodyPr wrap="square" lIns="0" tIns="0" rIns="0" bIns="0" rtlCol="0" anchor="t"/>
          <a:lstStyle/>
          <a:p>
            <a:pPr marL="0" indent="0" algn="l">
              <a:lnSpc>
                <a:spcPts val="2000"/>
              </a:lnSpc>
              <a:buNone/>
            </a:pPr>
            <a:r>
              <a:rPr lang="en-US" dirty="0">
                <a:solidFill>
                  <a:srgbClr val="D7E5D8"/>
                </a:solidFill>
                <a:latin typeface="Arial" panose="020B0604020202020204" pitchFamily="34" charset="0"/>
                <a:ea typeface="Syne" pitchFamily="34" charset="-122"/>
                <a:cs typeface="Arial" panose="020B0604020202020204" pitchFamily="34" charset="0"/>
              </a:rPr>
              <a:t>Báo cáo đánh giá cuối kỳ được thực hiện trên 350 người được phỏng vấn, đánh giá và tiếp cận tốt hơn với các thông tin liên quan về dự án, trong đó có 50% nữ. Rút ra các bài học kinh nghiệm</a:t>
            </a:r>
            <a:endParaRPr lang="en-US" dirty="0">
              <a:latin typeface="Arial" panose="020B0604020202020204" pitchFamily="34" charset="0"/>
              <a:cs typeface="Arial" panose="020B0604020202020204" pitchFamily="34" charset="0"/>
            </a:endParaRPr>
          </a:p>
        </p:txBody>
      </p:sp>
      <p:sp>
        <p:nvSpPr>
          <p:cNvPr id="17" name="Text 15"/>
          <p:cNvSpPr/>
          <p:nvPr/>
        </p:nvSpPr>
        <p:spPr>
          <a:xfrm>
            <a:off x="8943736" y="4331201"/>
            <a:ext cx="2931795" cy="254079"/>
          </a:xfrm>
          <a:prstGeom prst="rect">
            <a:avLst/>
          </a:prstGeom>
          <a:noFill/>
          <a:ln/>
        </p:spPr>
        <p:txBody>
          <a:bodyPr wrap="none" lIns="0" tIns="0" rIns="0" bIns="0" rtlCol="0" anchor="t"/>
          <a:lstStyle/>
          <a:p>
            <a:pPr marL="0" indent="0" algn="l">
              <a:lnSpc>
                <a:spcPts val="2000"/>
              </a:lnSpc>
              <a:buNone/>
            </a:pPr>
            <a:r>
              <a:rPr lang="en-US" dirty="0">
                <a:solidFill>
                  <a:srgbClr val="D7E5D8"/>
                </a:solidFill>
                <a:latin typeface="Arial" panose="020B0604020202020204" pitchFamily="34" charset="0"/>
                <a:ea typeface="Syne" pitchFamily="34" charset="-122"/>
                <a:cs typeface="Arial" panose="020B0604020202020204" pitchFamily="34" charset="0"/>
              </a:rPr>
              <a:t>T9/2026</a:t>
            </a:r>
            <a:endParaRPr lang="en-US" dirty="0">
              <a:latin typeface="Arial" panose="020B0604020202020204" pitchFamily="34" charset="0"/>
              <a:cs typeface="Arial" panose="020B0604020202020204" pitchFamily="34" charset="0"/>
            </a:endParaRPr>
          </a:p>
        </p:txBody>
      </p:sp>
      <p:sp>
        <p:nvSpPr>
          <p:cNvPr id="18" name="Text 16"/>
          <p:cNvSpPr/>
          <p:nvPr/>
        </p:nvSpPr>
        <p:spPr>
          <a:xfrm>
            <a:off x="11288128" y="4319707"/>
            <a:ext cx="2935605" cy="762238"/>
          </a:xfrm>
          <a:prstGeom prst="rect">
            <a:avLst/>
          </a:prstGeom>
          <a:noFill/>
          <a:ln/>
        </p:spPr>
        <p:txBody>
          <a:bodyPr wrap="square" lIns="0" tIns="0" rIns="0" bIns="0" rtlCol="0" anchor="t"/>
          <a:lstStyle/>
          <a:p>
            <a:pPr marL="0" indent="0" algn="l">
              <a:lnSpc>
                <a:spcPts val="2000"/>
              </a:lnSpc>
              <a:buNone/>
            </a:pPr>
            <a:r>
              <a:rPr lang="en-US" dirty="0">
                <a:solidFill>
                  <a:srgbClr val="D7E5D8"/>
                </a:solidFill>
                <a:latin typeface="Arial" panose="020B0604020202020204" pitchFamily="34" charset="0"/>
                <a:ea typeface="Syne" pitchFamily="34" charset="-122"/>
                <a:cs typeface="Arial" panose="020B0604020202020204" pitchFamily="34" charset="0"/>
              </a:rPr>
              <a:t>Trung tâm CĐS&amp;CNTT, CEGORN tổ chứcCác ban ngành cấp tỉnh và cấp xã hỗ trợ.</a:t>
            </a:r>
            <a:endParaRPr lang="en-US" dirty="0">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C927DCBC-5A2D-BA6F-9CF3-A1007875BF48}"/>
              </a:ext>
            </a:extLst>
          </p:cNvPr>
          <p:cNvSpPr/>
          <p:nvPr/>
        </p:nvSpPr>
        <p:spPr>
          <a:xfrm>
            <a:off x="613611" y="6160168"/>
            <a:ext cx="13716000" cy="1876927"/>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17"/>
          <p:cNvSpPr/>
          <p:nvPr/>
        </p:nvSpPr>
        <p:spPr>
          <a:xfrm>
            <a:off x="793790" y="6451783"/>
            <a:ext cx="3111937" cy="523875"/>
          </a:xfrm>
          <a:prstGeom prst="rect">
            <a:avLst/>
          </a:prstGeom>
          <a:noFill/>
          <a:ln/>
        </p:spPr>
        <p:txBody>
          <a:bodyPr wrap="none" lIns="0" tIns="0" rIns="0" bIns="0" rtlCol="0" anchor="t"/>
          <a:lstStyle/>
          <a:p>
            <a:pPr marL="0" indent="0" algn="ctr">
              <a:lnSpc>
                <a:spcPts val="4100"/>
              </a:lnSpc>
              <a:buNone/>
            </a:pPr>
            <a:r>
              <a:rPr lang="en-US" sz="4100" b="1" dirty="0">
                <a:solidFill>
                  <a:srgbClr val="FFFF00"/>
                </a:solidFill>
                <a:latin typeface="Arial" panose="020B0604020202020204" pitchFamily="34" charset="0"/>
                <a:ea typeface="Syne Extra Bold" pitchFamily="34" charset="-122"/>
                <a:cs typeface="Arial" panose="020B0604020202020204" pitchFamily="34" charset="0"/>
              </a:rPr>
              <a:t>500</a:t>
            </a:r>
            <a:endParaRPr lang="en-US" sz="4100" dirty="0">
              <a:solidFill>
                <a:srgbClr val="FFFF00"/>
              </a:solidFill>
              <a:latin typeface="Arial" panose="020B0604020202020204" pitchFamily="34" charset="0"/>
              <a:cs typeface="Arial" panose="020B0604020202020204" pitchFamily="34" charset="0"/>
            </a:endParaRPr>
          </a:p>
        </p:txBody>
      </p:sp>
      <p:sp>
        <p:nvSpPr>
          <p:cNvPr id="33" name="Text 18"/>
          <p:cNvSpPr/>
          <p:nvPr/>
        </p:nvSpPr>
        <p:spPr>
          <a:xfrm>
            <a:off x="1357432" y="7174016"/>
            <a:ext cx="1984653" cy="248007"/>
          </a:xfrm>
          <a:prstGeom prst="rect">
            <a:avLst/>
          </a:prstGeom>
          <a:noFill/>
          <a:ln/>
        </p:spPr>
        <p:txBody>
          <a:bodyPr wrap="none" lIns="0" tIns="0" rIns="0" bIns="0" rtlCol="0" anchor="t"/>
          <a:lstStyle/>
          <a:p>
            <a:pPr marL="0" indent="0" algn="ctr">
              <a:lnSpc>
                <a:spcPts val="1950"/>
              </a:lnSpc>
              <a:buNone/>
            </a:pPr>
            <a:r>
              <a:rPr lang="en-US" b="1" dirty="0">
                <a:solidFill>
                  <a:srgbClr val="FFFF00"/>
                </a:solidFill>
                <a:latin typeface="Arial" panose="020B0604020202020204" pitchFamily="34" charset="0"/>
                <a:ea typeface="Syne Extra Bold" pitchFamily="34" charset="-122"/>
                <a:cs typeface="Arial" panose="020B0604020202020204" pitchFamily="34" charset="0"/>
              </a:rPr>
              <a:t>Sổ tay</a:t>
            </a:r>
            <a:endParaRPr lang="en-US" dirty="0">
              <a:solidFill>
                <a:srgbClr val="FFFF00"/>
              </a:solidFill>
              <a:latin typeface="Arial" panose="020B0604020202020204" pitchFamily="34" charset="0"/>
              <a:cs typeface="Arial" panose="020B0604020202020204" pitchFamily="34" charset="0"/>
            </a:endParaRPr>
          </a:p>
        </p:txBody>
      </p:sp>
      <p:sp>
        <p:nvSpPr>
          <p:cNvPr id="34" name="Text 19"/>
          <p:cNvSpPr/>
          <p:nvPr/>
        </p:nvSpPr>
        <p:spPr>
          <a:xfrm>
            <a:off x="793790" y="7517273"/>
            <a:ext cx="3111937" cy="254079"/>
          </a:xfrm>
          <a:prstGeom prst="rect">
            <a:avLst/>
          </a:prstGeom>
          <a:noFill/>
          <a:ln/>
        </p:spPr>
        <p:txBody>
          <a:bodyPr wrap="none" lIns="0" tIns="0" rIns="0" bIns="0" rtlCol="0" anchor="t"/>
          <a:lstStyle/>
          <a:p>
            <a:pPr marL="0" indent="0" algn="ctr">
              <a:lnSpc>
                <a:spcPts val="2000"/>
              </a:lnSpc>
              <a:buNone/>
            </a:pPr>
            <a:r>
              <a:rPr lang="en-US" dirty="0">
                <a:solidFill>
                  <a:srgbClr val="FFFF00"/>
                </a:solidFill>
                <a:latin typeface="Arial" panose="020B0604020202020204" pitchFamily="34" charset="0"/>
                <a:ea typeface="Syne" pitchFamily="34" charset="-122"/>
                <a:cs typeface="Arial" panose="020B0604020202020204" pitchFamily="34" charset="0"/>
              </a:rPr>
              <a:t>Hướng dẫn về tiếp cận thông tin</a:t>
            </a:r>
            <a:endParaRPr lang="en-US" dirty="0">
              <a:solidFill>
                <a:srgbClr val="FFFF00"/>
              </a:solidFill>
              <a:latin typeface="Arial" panose="020B0604020202020204" pitchFamily="34" charset="0"/>
              <a:cs typeface="Arial" panose="020B0604020202020204" pitchFamily="34" charset="0"/>
            </a:endParaRPr>
          </a:p>
        </p:txBody>
      </p:sp>
      <p:sp>
        <p:nvSpPr>
          <p:cNvPr id="35" name="Text 20"/>
          <p:cNvSpPr/>
          <p:nvPr/>
        </p:nvSpPr>
        <p:spPr>
          <a:xfrm>
            <a:off x="4104084" y="6451783"/>
            <a:ext cx="3111937" cy="523875"/>
          </a:xfrm>
          <a:prstGeom prst="rect">
            <a:avLst/>
          </a:prstGeom>
          <a:noFill/>
          <a:ln/>
        </p:spPr>
        <p:txBody>
          <a:bodyPr wrap="none" lIns="0" tIns="0" rIns="0" bIns="0" rtlCol="0" anchor="t"/>
          <a:lstStyle/>
          <a:p>
            <a:pPr marL="0" indent="0" algn="ctr">
              <a:lnSpc>
                <a:spcPts val="4100"/>
              </a:lnSpc>
              <a:buNone/>
            </a:pPr>
            <a:r>
              <a:rPr lang="en-US" sz="4100" b="1" dirty="0">
                <a:solidFill>
                  <a:srgbClr val="FFFF00"/>
                </a:solidFill>
                <a:latin typeface="Arial" panose="020B0604020202020204" pitchFamily="34" charset="0"/>
                <a:ea typeface="Syne Extra Bold" pitchFamily="34" charset="-122"/>
                <a:cs typeface="Arial" panose="020B0604020202020204" pitchFamily="34" charset="0"/>
              </a:rPr>
              <a:t>500</a:t>
            </a:r>
            <a:endParaRPr lang="en-US" sz="4100" dirty="0">
              <a:solidFill>
                <a:srgbClr val="FFFF00"/>
              </a:solidFill>
              <a:latin typeface="Arial" panose="020B0604020202020204" pitchFamily="34" charset="0"/>
              <a:cs typeface="Arial" panose="020B0604020202020204" pitchFamily="34" charset="0"/>
            </a:endParaRPr>
          </a:p>
        </p:txBody>
      </p:sp>
      <p:sp>
        <p:nvSpPr>
          <p:cNvPr id="36" name="Text 21"/>
          <p:cNvSpPr/>
          <p:nvPr/>
        </p:nvSpPr>
        <p:spPr>
          <a:xfrm>
            <a:off x="4667726" y="7174016"/>
            <a:ext cx="1984653" cy="248007"/>
          </a:xfrm>
          <a:prstGeom prst="rect">
            <a:avLst/>
          </a:prstGeom>
          <a:noFill/>
          <a:ln/>
        </p:spPr>
        <p:txBody>
          <a:bodyPr wrap="none" lIns="0" tIns="0" rIns="0" bIns="0" rtlCol="0" anchor="t"/>
          <a:lstStyle/>
          <a:p>
            <a:pPr marL="0" indent="0" algn="ctr">
              <a:lnSpc>
                <a:spcPts val="1950"/>
              </a:lnSpc>
              <a:buNone/>
            </a:pPr>
            <a:r>
              <a:rPr lang="en-US" b="1" dirty="0">
                <a:solidFill>
                  <a:srgbClr val="FFFF00"/>
                </a:solidFill>
                <a:latin typeface="Arial" panose="020B0604020202020204" pitchFamily="34" charset="0"/>
                <a:ea typeface="Syne Extra Bold" pitchFamily="34" charset="-122"/>
                <a:cs typeface="Arial" panose="020B0604020202020204" pitchFamily="34" charset="0"/>
              </a:rPr>
              <a:t>Tờ rơi</a:t>
            </a:r>
            <a:endParaRPr lang="en-US" dirty="0">
              <a:solidFill>
                <a:srgbClr val="FFFF00"/>
              </a:solidFill>
              <a:latin typeface="Arial" panose="020B0604020202020204" pitchFamily="34" charset="0"/>
              <a:cs typeface="Arial" panose="020B0604020202020204" pitchFamily="34" charset="0"/>
            </a:endParaRPr>
          </a:p>
        </p:txBody>
      </p:sp>
      <p:sp>
        <p:nvSpPr>
          <p:cNvPr id="37" name="Text 22"/>
          <p:cNvSpPr/>
          <p:nvPr/>
        </p:nvSpPr>
        <p:spPr>
          <a:xfrm>
            <a:off x="4104084" y="7517273"/>
            <a:ext cx="3111937" cy="508159"/>
          </a:xfrm>
          <a:prstGeom prst="rect">
            <a:avLst/>
          </a:prstGeom>
          <a:noFill/>
          <a:ln/>
        </p:spPr>
        <p:txBody>
          <a:bodyPr wrap="square" lIns="0" tIns="0" rIns="0" bIns="0" rtlCol="0" anchor="t"/>
          <a:lstStyle/>
          <a:p>
            <a:pPr marL="0" indent="0" algn="ctr">
              <a:lnSpc>
                <a:spcPts val="2000"/>
              </a:lnSpc>
              <a:buNone/>
            </a:pPr>
            <a:r>
              <a:rPr lang="en-US" dirty="0">
                <a:solidFill>
                  <a:srgbClr val="FFFF00"/>
                </a:solidFill>
                <a:latin typeface="Arial" panose="020B0604020202020204" pitchFamily="34" charset="0"/>
                <a:ea typeface="Syne" pitchFamily="34" charset="-122"/>
                <a:cs typeface="Arial" panose="020B0604020202020204" pitchFamily="34" charset="0"/>
              </a:rPr>
              <a:t>Thông tin ngắn gọn về quyền tiếp cận thông tin</a:t>
            </a:r>
            <a:endParaRPr lang="en-US" dirty="0">
              <a:solidFill>
                <a:srgbClr val="FFFF00"/>
              </a:solidFill>
              <a:latin typeface="Arial" panose="020B0604020202020204" pitchFamily="34" charset="0"/>
              <a:cs typeface="Arial" panose="020B0604020202020204" pitchFamily="34" charset="0"/>
            </a:endParaRPr>
          </a:p>
        </p:txBody>
      </p:sp>
      <p:sp>
        <p:nvSpPr>
          <p:cNvPr id="38" name="Text 23"/>
          <p:cNvSpPr/>
          <p:nvPr/>
        </p:nvSpPr>
        <p:spPr>
          <a:xfrm>
            <a:off x="7414379" y="6451783"/>
            <a:ext cx="3111937" cy="523875"/>
          </a:xfrm>
          <a:prstGeom prst="rect">
            <a:avLst/>
          </a:prstGeom>
          <a:noFill/>
          <a:ln/>
        </p:spPr>
        <p:txBody>
          <a:bodyPr wrap="none" lIns="0" tIns="0" rIns="0" bIns="0" rtlCol="0" anchor="t"/>
          <a:lstStyle/>
          <a:p>
            <a:pPr marL="0" indent="0" algn="ctr">
              <a:lnSpc>
                <a:spcPts val="4100"/>
              </a:lnSpc>
              <a:buNone/>
            </a:pPr>
            <a:r>
              <a:rPr lang="en-US" sz="4100" b="1" dirty="0">
                <a:solidFill>
                  <a:srgbClr val="FFFF00"/>
                </a:solidFill>
                <a:latin typeface="Arial" panose="020B0604020202020204" pitchFamily="34" charset="0"/>
                <a:ea typeface="Syne Extra Bold" pitchFamily="34" charset="-122"/>
                <a:cs typeface="Arial" panose="020B0604020202020204" pitchFamily="34" charset="0"/>
              </a:rPr>
              <a:t>10</a:t>
            </a:r>
            <a:endParaRPr lang="en-US" sz="4100" dirty="0">
              <a:solidFill>
                <a:srgbClr val="FFFF00"/>
              </a:solidFill>
              <a:latin typeface="Arial" panose="020B0604020202020204" pitchFamily="34" charset="0"/>
              <a:cs typeface="Arial" panose="020B0604020202020204" pitchFamily="34" charset="0"/>
            </a:endParaRPr>
          </a:p>
        </p:txBody>
      </p:sp>
      <p:sp>
        <p:nvSpPr>
          <p:cNvPr id="39" name="Text 24"/>
          <p:cNvSpPr/>
          <p:nvPr/>
        </p:nvSpPr>
        <p:spPr>
          <a:xfrm>
            <a:off x="7554158" y="7174016"/>
            <a:ext cx="2832259" cy="248007"/>
          </a:xfrm>
          <a:prstGeom prst="rect">
            <a:avLst/>
          </a:prstGeom>
          <a:noFill/>
          <a:ln/>
        </p:spPr>
        <p:txBody>
          <a:bodyPr wrap="none" lIns="0" tIns="0" rIns="0" bIns="0" rtlCol="0" anchor="t"/>
          <a:lstStyle/>
          <a:p>
            <a:pPr marL="0" indent="0" algn="ctr">
              <a:lnSpc>
                <a:spcPts val="1950"/>
              </a:lnSpc>
              <a:buNone/>
            </a:pPr>
            <a:r>
              <a:rPr lang="en-US" b="1" dirty="0">
                <a:solidFill>
                  <a:srgbClr val="FFFF00"/>
                </a:solidFill>
                <a:latin typeface="Arial" panose="020B0604020202020204" pitchFamily="34" charset="0"/>
                <a:ea typeface="Syne Extra Bold" pitchFamily="34" charset="-122"/>
                <a:cs typeface="Arial" panose="020B0604020202020204" pitchFamily="34" charset="0"/>
              </a:rPr>
              <a:t>Bộ pano - áp phích</a:t>
            </a:r>
            <a:endParaRPr lang="en-US" dirty="0">
              <a:solidFill>
                <a:srgbClr val="FFFF00"/>
              </a:solidFill>
              <a:latin typeface="Arial" panose="020B0604020202020204" pitchFamily="34" charset="0"/>
              <a:cs typeface="Arial" panose="020B0604020202020204" pitchFamily="34" charset="0"/>
            </a:endParaRPr>
          </a:p>
        </p:txBody>
      </p:sp>
      <p:sp>
        <p:nvSpPr>
          <p:cNvPr id="40" name="Text 25"/>
          <p:cNvSpPr/>
          <p:nvPr/>
        </p:nvSpPr>
        <p:spPr>
          <a:xfrm>
            <a:off x="7414379" y="7517273"/>
            <a:ext cx="3111937" cy="254079"/>
          </a:xfrm>
          <a:prstGeom prst="rect">
            <a:avLst/>
          </a:prstGeom>
          <a:noFill/>
          <a:ln/>
        </p:spPr>
        <p:txBody>
          <a:bodyPr wrap="none" lIns="0" tIns="0" rIns="0" bIns="0" rtlCol="0" anchor="t"/>
          <a:lstStyle/>
          <a:p>
            <a:pPr marL="0" indent="0" algn="ctr">
              <a:lnSpc>
                <a:spcPts val="2000"/>
              </a:lnSpc>
              <a:buNone/>
            </a:pPr>
            <a:r>
              <a:rPr lang="en-US" dirty="0">
                <a:solidFill>
                  <a:srgbClr val="FFFF00"/>
                </a:solidFill>
                <a:latin typeface="Arial" panose="020B0604020202020204" pitchFamily="34" charset="0"/>
                <a:ea typeface="Syne" pitchFamily="34" charset="-122"/>
                <a:cs typeface="Arial" panose="020B0604020202020204" pitchFamily="34" charset="0"/>
              </a:rPr>
              <a:t>Đặt tại các điểm công cộng</a:t>
            </a:r>
            <a:endParaRPr lang="en-US" dirty="0">
              <a:solidFill>
                <a:srgbClr val="FFFF00"/>
              </a:solidFill>
              <a:latin typeface="Arial" panose="020B0604020202020204" pitchFamily="34" charset="0"/>
              <a:cs typeface="Arial" panose="020B0604020202020204" pitchFamily="34" charset="0"/>
            </a:endParaRPr>
          </a:p>
        </p:txBody>
      </p:sp>
      <p:sp>
        <p:nvSpPr>
          <p:cNvPr id="41" name="Text 26"/>
          <p:cNvSpPr/>
          <p:nvPr/>
        </p:nvSpPr>
        <p:spPr>
          <a:xfrm>
            <a:off x="10724674" y="6451783"/>
            <a:ext cx="3111937" cy="523875"/>
          </a:xfrm>
          <a:prstGeom prst="rect">
            <a:avLst/>
          </a:prstGeom>
          <a:noFill/>
          <a:ln/>
        </p:spPr>
        <p:txBody>
          <a:bodyPr wrap="none" lIns="0" tIns="0" rIns="0" bIns="0" rtlCol="0" anchor="t"/>
          <a:lstStyle/>
          <a:p>
            <a:pPr marL="0" indent="0" algn="ctr">
              <a:lnSpc>
                <a:spcPts val="4100"/>
              </a:lnSpc>
              <a:buNone/>
            </a:pPr>
            <a:r>
              <a:rPr lang="en-US" sz="4100" b="1" dirty="0">
                <a:solidFill>
                  <a:srgbClr val="FFFF00"/>
                </a:solidFill>
                <a:latin typeface="Arial" panose="020B0604020202020204" pitchFamily="34" charset="0"/>
                <a:ea typeface="Syne Extra Bold" pitchFamily="34" charset="-122"/>
                <a:cs typeface="Arial" panose="020B0604020202020204" pitchFamily="34" charset="0"/>
              </a:rPr>
              <a:t>350</a:t>
            </a:r>
            <a:endParaRPr lang="en-US" sz="4100" dirty="0">
              <a:solidFill>
                <a:srgbClr val="FFFF00"/>
              </a:solidFill>
              <a:latin typeface="Arial" panose="020B0604020202020204" pitchFamily="34" charset="0"/>
              <a:cs typeface="Arial" panose="020B0604020202020204" pitchFamily="34" charset="0"/>
            </a:endParaRPr>
          </a:p>
        </p:txBody>
      </p:sp>
      <p:sp>
        <p:nvSpPr>
          <p:cNvPr id="42" name="Text 27"/>
          <p:cNvSpPr/>
          <p:nvPr/>
        </p:nvSpPr>
        <p:spPr>
          <a:xfrm>
            <a:off x="10724674" y="7174016"/>
            <a:ext cx="3111937" cy="496014"/>
          </a:xfrm>
          <a:prstGeom prst="rect">
            <a:avLst/>
          </a:prstGeom>
          <a:noFill/>
          <a:ln/>
        </p:spPr>
        <p:txBody>
          <a:bodyPr wrap="square" lIns="0" tIns="0" rIns="0" bIns="0" rtlCol="0" anchor="t"/>
          <a:lstStyle/>
          <a:p>
            <a:pPr marL="0" indent="0" algn="ctr">
              <a:lnSpc>
                <a:spcPts val="1950"/>
              </a:lnSpc>
              <a:buNone/>
            </a:pPr>
            <a:r>
              <a:rPr lang="en-US" b="1" dirty="0">
                <a:solidFill>
                  <a:srgbClr val="FFFF00"/>
                </a:solidFill>
                <a:latin typeface="Arial" panose="020B0604020202020204" pitchFamily="34" charset="0"/>
                <a:ea typeface="Syne Extra Bold" pitchFamily="34" charset="-122"/>
                <a:cs typeface="Arial" panose="020B0604020202020204" pitchFamily="34" charset="0"/>
              </a:rPr>
              <a:t>Người tham gia đánh giá</a:t>
            </a:r>
            <a:endParaRPr lang="en-US" dirty="0">
              <a:solidFill>
                <a:srgbClr val="FFFF00"/>
              </a:solidFill>
              <a:latin typeface="Arial" panose="020B0604020202020204" pitchFamily="34" charset="0"/>
              <a:cs typeface="Arial" panose="020B0604020202020204" pitchFamily="34" charset="0"/>
            </a:endParaRPr>
          </a:p>
        </p:txBody>
      </p:sp>
      <p:sp>
        <p:nvSpPr>
          <p:cNvPr id="43" name="Text 28"/>
          <p:cNvSpPr/>
          <p:nvPr/>
        </p:nvSpPr>
        <p:spPr>
          <a:xfrm>
            <a:off x="10724674" y="7498121"/>
            <a:ext cx="3111937" cy="254079"/>
          </a:xfrm>
          <a:prstGeom prst="rect">
            <a:avLst/>
          </a:prstGeom>
          <a:noFill/>
          <a:ln/>
        </p:spPr>
        <p:txBody>
          <a:bodyPr wrap="none" lIns="0" tIns="0" rIns="0" bIns="0" rtlCol="0" anchor="t"/>
          <a:lstStyle/>
          <a:p>
            <a:pPr marL="0" indent="0" algn="ctr">
              <a:lnSpc>
                <a:spcPts val="2000"/>
              </a:lnSpc>
              <a:buNone/>
            </a:pPr>
            <a:r>
              <a:rPr lang="en-US" dirty="0">
                <a:solidFill>
                  <a:srgbClr val="FFFF00"/>
                </a:solidFill>
                <a:latin typeface="Arial" panose="020B0604020202020204" pitchFamily="34" charset="0"/>
                <a:ea typeface="Syne" pitchFamily="34" charset="-122"/>
                <a:cs typeface="Arial" panose="020B0604020202020204" pitchFamily="34" charset="0"/>
              </a:rPr>
              <a:t>50% là nữ giới</a:t>
            </a:r>
            <a:endParaRPr lang="en-US" dirty="0">
              <a:solidFill>
                <a:srgbClr val="FFFF00"/>
              </a:solidFill>
              <a:latin typeface="Arial" panose="020B0604020202020204" pitchFamily="34" charset="0"/>
              <a:cs typeface="Arial" panose="020B0604020202020204" pitchFamily="34" charset="0"/>
            </a:endParaRPr>
          </a:p>
        </p:txBody>
      </p:sp>
      <p:sp>
        <p:nvSpPr>
          <p:cNvPr id="19" name="Text 0">
            <a:extLst>
              <a:ext uri="{FF2B5EF4-FFF2-40B4-BE49-F238E27FC236}">
                <a16:creationId xmlns:a16="http://schemas.microsoft.com/office/drawing/2014/main" id="{2F52D25B-E676-7F32-36CD-C2BA3C2EDA67}"/>
              </a:ext>
            </a:extLst>
          </p:cNvPr>
          <p:cNvSpPr/>
          <p:nvPr/>
        </p:nvSpPr>
        <p:spPr>
          <a:xfrm>
            <a:off x="793790" y="589002"/>
            <a:ext cx="7856915" cy="496133"/>
          </a:xfrm>
          <a:prstGeom prst="rect">
            <a:avLst/>
          </a:prstGeom>
          <a:noFill/>
          <a:ln/>
        </p:spPr>
        <p:txBody>
          <a:bodyPr wrap="none" lIns="0" tIns="0" rIns="0" bIns="0" rtlCol="0" anchor="t"/>
          <a:lstStyle/>
          <a:p>
            <a:pPr marL="0" indent="0" algn="l">
              <a:lnSpc>
                <a:spcPts val="3900"/>
              </a:lnSpc>
              <a:buNone/>
            </a:pPr>
            <a:r>
              <a:rPr lang="en-US" sz="3000" b="1">
                <a:solidFill>
                  <a:srgbClr val="FFFF00"/>
                </a:solidFill>
                <a:latin typeface="Arial" panose="020B0604020202020204" pitchFamily="34" charset="0"/>
                <a:ea typeface="Syne Extra Bold" pitchFamily="34" charset="-122"/>
                <a:cs typeface="Arial" panose="020B0604020202020204" pitchFamily="34" charset="0"/>
              </a:rPr>
              <a:t>KẾ HOẠCH PHỐI HỢP TRIỂN KHAI DỰ ÁN</a:t>
            </a:r>
            <a:endParaRPr lang="en-US" sz="3000" dirty="0">
              <a:solidFill>
                <a:srgbClr val="FFFF00"/>
              </a:solidFill>
              <a:latin typeface="Arial" panose="020B0604020202020204" pitchFamily="34" charset="0"/>
              <a:cs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pic>
        <p:nvPicPr>
          <p:cNvPr id="4" name="Image 0" descr="preencoded.png"/>
          <p:cNvPicPr>
            <a:picLocks noChangeAspect="1"/>
          </p:cNvPicPr>
          <p:nvPr/>
        </p:nvPicPr>
        <p:blipFill>
          <a:blip r:embed="rId3"/>
          <a:stretch>
            <a:fillRect/>
          </a:stretch>
        </p:blipFill>
        <p:spPr>
          <a:xfrm>
            <a:off x="766882" y="1862460"/>
            <a:ext cx="3390067" cy="2095143"/>
          </a:xfrm>
          <a:prstGeom prst="rect">
            <a:avLst/>
          </a:prstGeom>
        </p:spPr>
      </p:pic>
      <p:sp>
        <p:nvSpPr>
          <p:cNvPr id="5" name="Text 2"/>
          <p:cNvSpPr/>
          <p:nvPr/>
        </p:nvSpPr>
        <p:spPr>
          <a:xfrm>
            <a:off x="766882" y="4417118"/>
            <a:ext cx="2820591" cy="239554"/>
          </a:xfrm>
          <a:prstGeom prst="rect">
            <a:avLst/>
          </a:prstGeom>
          <a:noFill/>
          <a:ln/>
        </p:spPr>
        <p:txBody>
          <a:bodyPr wrap="none" lIns="0" tIns="0" rIns="0" bIns="0" rtlCol="0" anchor="t"/>
          <a:lstStyle/>
          <a:p>
            <a:pPr marL="0" indent="0" algn="l">
              <a:lnSpc>
                <a:spcPts val="1850"/>
              </a:lnSpc>
              <a:buNone/>
            </a:pPr>
            <a:r>
              <a:rPr lang="en-US" b="1" dirty="0">
                <a:solidFill>
                  <a:srgbClr val="FFFF00"/>
                </a:solidFill>
                <a:latin typeface="Arial" panose="020B0604020202020204" pitchFamily="34" charset="0"/>
                <a:ea typeface="Syne Extra Bold" pitchFamily="34" charset="-122"/>
                <a:cs typeface="Arial" panose="020B0604020202020204" pitchFamily="34" charset="0"/>
              </a:rPr>
              <a:t>Hội thảo chính sách</a:t>
            </a:r>
            <a:endParaRPr lang="en-US" dirty="0">
              <a:solidFill>
                <a:srgbClr val="FFFF00"/>
              </a:solidFill>
              <a:latin typeface="Arial" panose="020B0604020202020204" pitchFamily="34" charset="0"/>
              <a:cs typeface="Arial" panose="020B0604020202020204" pitchFamily="34" charset="0"/>
            </a:endParaRPr>
          </a:p>
        </p:txBody>
      </p:sp>
      <p:sp>
        <p:nvSpPr>
          <p:cNvPr id="6" name="Text 3"/>
          <p:cNvSpPr/>
          <p:nvPr/>
        </p:nvSpPr>
        <p:spPr>
          <a:xfrm>
            <a:off x="766882" y="4844844"/>
            <a:ext cx="4237673" cy="1226344"/>
          </a:xfrm>
          <a:prstGeom prst="rect">
            <a:avLst/>
          </a:prstGeom>
          <a:noFill/>
          <a:ln/>
        </p:spPr>
        <p:txBody>
          <a:bodyPr wrap="square" lIns="0" tIns="0" rIns="0" bIns="0" rtlCol="0" anchor="t"/>
          <a:lstStyle/>
          <a:p>
            <a:pPr marL="0" indent="0" algn="l">
              <a:lnSpc>
                <a:spcPts val="1900"/>
              </a:lnSpc>
              <a:buNone/>
            </a:pPr>
            <a:r>
              <a:rPr lang="en-US" dirty="0">
                <a:solidFill>
                  <a:srgbClr val="D7E5D8"/>
                </a:solidFill>
                <a:latin typeface="Arial" panose="020B0604020202020204" pitchFamily="34" charset="0"/>
                <a:ea typeface="Syne" pitchFamily="34" charset="-122"/>
                <a:cs typeface="Arial" panose="020B0604020202020204" pitchFamily="34" charset="0"/>
              </a:rPr>
              <a:t>Tổ chức hội thảo chuyên sâu về Luật Đất đai, Luật Lâm nghiệp, Luật Bảo vệ môi trường và các văn bản pháp lý liên quan. Hội thảo tập trung nghiên cứu, đánh giá quản trị dữ liệu trong các luật này để phù hợp với chủ trương chuyển đổi </a:t>
            </a:r>
            <a:r>
              <a:rPr lang="en-US">
                <a:solidFill>
                  <a:srgbClr val="D7E5D8"/>
                </a:solidFill>
                <a:latin typeface="Arial" panose="020B0604020202020204" pitchFamily="34" charset="0"/>
                <a:ea typeface="Syne" pitchFamily="34" charset="-122"/>
                <a:cs typeface="Arial" panose="020B0604020202020204" pitchFamily="34" charset="0"/>
              </a:rPr>
              <a:t>số của tỉnh, </a:t>
            </a:r>
            <a:r>
              <a:rPr lang="en-US" dirty="0">
                <a:solidFill>
                  <a:srgbClr val="D7E5D8"/>
                </a:solidFill>
                <a:latin typeface="Arial" panose="020B0604020202020204" pitchFamily="34" charset="0"/>
                <a:ea typeface="Syne" pitchFamily="34" charset="-122"/>
                <a:cs typeface="Arial" panose="020B0604020202020204" pitchFamily="34" charset="0"/>
              </a:rPr>
              <a:t>Chính phủ.</a:t>
            </a:r>
            <a:endParaRPr lang="en-US" dirty="0">
              <a:latin typeface="Arial" panose="020B0604020202020204" pitchFamily="34" charset="0"/>
              <a:cs typeface="Arial" panose="020B0604020202020204" pitchFamily="34" charset="0"/>
            </a:endParaRPr>
          </a:p>
        </p:txBody>
      </p:sp>
      <p:pic>
        <p:nvPicPr>
          <p:cNvPr id="7" name="Image 1" descr="preencoded.png"/>
          <p:cNvPicPr>
            <a:picLocks noChangeAspect="1"/>
          </p:cNvPicPr>
          <p:nvPr/>
        </p:nvPicPr>
        <p:blipFill>
          <a:blip r:embed="rId4"/>
          <a:stretch>
            <a:fillRect/>
          </a:stretch>
        </p:blipFill>
        <p:spPr>
          <a:xfrm>
            <a:off x="5196245" y="1862460"/>
            <a:ext cx="3390186" cy="2095262"/>
          </a:xfrm>
          <a:prstGeom prst="rect">
            <a:avLst/>
          </a:prstGeom>
        </p:spPr>
      </p:pic>
      <p:sp>
        <p:nvSpPr>
          <p:cNvPr id="8" name="Text 4"/>
          <p:cNvSpPr/>
          <p:nvPr/>
        </p:nvSpPr>
        <p:spPr>
          <a:xfrm>
            <a:off x="5196245" y="4417237"/>
            <a:ext cx="2206943" cy="239554"/>
          </a:xfrm>
          <a:prstGeom prst="rect">
            <a:avLst/>
          </a:prstGeom>
          <a:noFill/>
          <a:ln/>
        </p:spPr>
        <p:txBody>
          <a:bodyPr wrap="none" lIns="0" tIns="0" rIns="0" bIns="0" rtlCol="0" anchor="t"/>
          <a:lstStyle/>
          <a:p>
            <a:pPr marL="0" indent="0" algn="l">
              <a:lnSpc>
                <a:spcPts val="1850"/>
              </a:lnSpc>
              <a:buNone/>
            </a:pPr>
            <a:r>
              <a:rPr lang="en-US" b="1" dirty="0">
                <a:solidFill>
                  <a:srgbClr val="FFFF00"/>
                </a:solidFill>
                <a:latin typeface="Arial" panose="020B0604020202020204" pitchFamily="34" charset="0"/>
                <a:ea typeface="Syne Extra Bold" pitchFamily="34" charset="-122"/>
                <a:cs typeface="Arial" panose="020B0604020202020204" pitchFamily="34" charset="0"/>
              </a:rPr>
              <a:t>Kết quả dự kiến</a:t>
            </a:r>
            <a:endParaRPr lang="en-US" dirty="0">
              <a:solidFill>
                <a:srgbClr val="FFFF00"/>
              </a:solidFill>
              <a:latin typeface="Arial" panose="020B0604020202020204" pitchFamily="34" charset="0"/>
              <a:cs typeface="Arial" panose="020B0604020202020204" pitchFamily="34" charset="0"/>
            </a:endParaRPr>
          </a:p>
        </p:txBody>
      </p:sp>
      <p:sp>
        <p:nvSpPr>
          <p:cNvPr id="9" name="Text 5"/>
          <p:cNvSpPr/>
          <p:nvPr/>
        </p:nvSpPr>
        <p:spPr>
          <a:xfrm>
            <a:off x="5196245" y="4844963"/>
            <a:ext cx="4237792" cy="981075"/>
          </a:xfrm>
          <a:prstGeom prst="rect">
            <a:avLst/>
          </a:prstGeom>
          <a:noFill/>
          <a:ln/>
        </p:spPr>
        <p:txBody>
          <a:bodyPr wrap="square" lIns="0" tIns="0" rIns="0" bIns="0" rtlCol="0" anchor="t"/>
          <a:lstStyle/>
          <a:p>
            <a:pPr marL="0" indent="0" algn="l">
              <a:lnSpc>
                <a:spcPts val="1900"/>
              </a:lnSpc>
              <a:buNone/>
            </a:pPr>
            <a:r>
              <a:rPr lang="en-US" dirty="0">
                <a:solidFill>
                  <a:srgbClr val="D7E5D8"/>
                </a:solidFill>
                <a:latin typeface="Arial" panose="020B0604020202020204" pitchFamily="34" charset="0"/>
                <a:ea typeface="Syne" pitchFamily="34" charset="-122"/>
                <a:cs typeface="Arial" panose="020B0604020202020204" pitchFamily="34" charset="0"/>
              </a:rPr>
              <a:t>Dự kiến có 60 người tham gia hội thảo, với 40% là nữ giới. Các thành viên sẽ cùng thảo luận và đóng góp ý kiến cho các dự thảo chính sách, đảm bảo tính thực tiễn và hiệu quả trong việc thực thi pháp luật.</a:t>
            </a:r>
            <a:endParaRPr lang="en-US" dirty="0">
              <a:latin typeface="Arial" panose="020B0604020202020204" pitchFamily="34" charset="0"/>
              <a:cs typeface="Arial" panose="020B0604020202020204" pitchFamily="34" charset="0"/>
            </a:endParaRPr>
          </a:p>
        </p:txBody>
      </p:sp>
      <p:pic>
        <p:nvPicPr>
          <p:cNvPr id="10" name="Image 2" descr="preencoded.png"/>
          <p:cNvPicPr>
            <a:picLocks noChangeAspect="1"/>
          </p:cNvPicPr>
          <p:nvPr/>
        </p:nvPicPr>
        <p:blipFill>
          <a:blip r:embed="rId5"/>
          <a:stretch>
            <a:fillRect/>
          </a:stretch>
        </p:blipFill>
        <p:spPr>
          <a:xfrm>
            <a:off x="9625727" y="1862459"/>
            <a:ext cx="3390067" cy="2095143"/>
          </a:xfrm>
          <a:prstGeom prst="rect">
            <a:avLst/>
          </a:prstGeom>
        </p:spPr>
      </p:pic>
      <p:sp>
        <p:nvSpPr>
          <p:cNvPr id="11" name="Text 6"/>
          <p:cNvSpPr/>
          <p:nvPr/>
        </p:nvSpPr>
        <p:spPr>
          <a:xfrm>
            <a:off x="9625727" y="4417118"/>
            <a:ext cx="2893338" cy="239554"/>
          </a:xfrm>
          <a:prstGeom prst="rect">
            <a:avLst/>
          </a:prstGeom>
          <a:noFill/>
          <a:ln/>
        </p:spPr>
        <p:txBody>
          <a:bodyPr wrap="none" lIns="0" tIns="0" rIns="0" bIns="0" rtlCol="0" anchor="t"/>
          <a:lstStyle/>
          <a:p>
            <a:pPr marL="0" indent="0" algn="l">
              <a:lnSpc>
                <a:spcPts val="1850"/>
              </a:lnSpc>
              <a:buNone/>
            </a:pPr>
            <a:r>
              <a:rPr lang="en-US" b="1" dirty="0">
                <a:solidFill>
                  <a:srgbClr val="FFFF00"/>
                </a:solidFill>
                <a:latin typeface="Arial" panose="020B0604020202020204" pitchFamily="34" charset="0"/>
                <a:ea typeface="Syne Extra Bold" pitchFamily="34" charset="-122"/>
                <a:cs typeface="Arial" panose="020B0604020202020204" pitchFamily="34" charset="0"/>
              </a:rPr>
              <a:t>Thời gian và Đối tác</a:t>
            </a:r>
            <a:endParaRPr lang="en-US" dirty="0">
              <a:solidFill>
                <a:srgbClr val="FFFF00"/>
              </a:solidFill>
              <a:latin typeface="Arial" panose="020B0604020202020204" pitchFamily="34" charset="0"/>
              <a:cs typeface="Arial" panose="020B0604020202020204" pitchFamily="34" charset="0"/>
            </a:endParaRPr>
          </a:p>
        </p:txBody>
      </p:sp>
      <p:sp>
        <p:nvSpPr>
          <p:cNvPr id="12" name="Text 7"/>
          <p:cNvSpPr/>
          <p:nvPr/>
        </p:nvSpPr>
        <p:spPr>
          <a:xfrm>
            <a:off x="9625727" y="4844844"/>
            <a:ext cx="4237673" cy="981075"/>
          </a:xfrm>
          <a:prstGeom prst="rect">
            <a:avLst/>
          </a:prstGeom>
          <a:noFill/>
          <a:ln/>
        </p:spPr>
        <p:txBody>
          <a:bodyPr wrap="square" lIns="0" tIns="0" rIns="0" bIns="0" rtlCol="0" anchor="t"/>
          <a:lstStyle/>
          <a:p>
            <a:pPr marL="0" indent="0" algn="l">
              <a:lnSpc>
                <a:spcPts val="1900"/>
              </a:lnSpc>
              <a:buNone/>
            </a:pPr>
            <a:r>
              <a:rPr lang="en-US" dirty="0">
                <a:solidFill>
                  <a:srgbClr val="D7E5D8"/>
                </a:solidFill>
                <a:latin typeface="Arial" panose="020B0604020202020204" pitchFamily="34" charset="0"/>
                <a:ea typeface="Syne" pitchFamily="34" charset="-122"/>
                <a:cs typeface="Arial" panose="020B0604020202020204" pitchFamily="34" charset="0"/>
              </a:rPr>
              <a:t>Hoạt động này dự kiến diễn ra từ tháng 5 đến tháng 7 năm 2026, với sự phối hợp chính từ Trung tâm Chuyển đổi số &amp; Công nghệ thông tin, CEGORN, và Sở Tài nguyên và Môi trường (Sở NNMT).</a:t>
            </a:r>
            <a:endParaRPr lang="en-US" dirty="0">
              <a:latin typeface="Arial" panose="020B0604020202020204" pitchFamily="34" charset="0"/>
              <a:cs typeface="Arial" panose="020B0604020202020204" pitchFamily="34" charset="0"/>
            </a:endParaRPr>
          </a:p>
        </p:txBody>
      </p:sp>
      <p:sp>
        <p:nvSpPr>
          <p:cNvPr id="13" name="Shape 8"/>
          <p:cNvSpPr/>
          <p:nvPr/>
        </p:nvSpPr>
        <p:spPr>
          <a:xfrm>
            <a:off x="766882" y="6940115"/>
            <a:ext cx="13096637" cy="682229"/>
          </a:xfrm>
          <a:prstGeom prst="roundRect">
            <a:avLst>
              <a:gd name="adj" fmla="val 7183"/>
            </a:avLst>
          </a:prstGeom>
          <a:solidFill>
            <a:schemeClr val="accent2">
              <a:lumMod val="75000"/>
            </a:schemeClr>
          </a:solidFill>
          <a:ln/>
        </p:spPr>
      </p:sp>
      <p:pic>
        <p:nvPicPr>
          <p:cNvPr id="14" name="Image 3" descr="preencoded.png"/>
          <p:cNvPicPr>
            <a:picLocks noChangeAspect="1"/>
          </p:cNvPicPr>
          <p:nvPr/>
        </p:nvPicPr>
        <p:blipFill>
          <a:blip r:embed="rId6"/>
          <a:stretch>
            <a:fillRect/>
          </a:stretch>
        </p:blipFill>
        <p:spPr>
          <a:xfrm>
            <a:off x="920234" y="7165263"/>
            <a:ext cx="191691" cy="153352"/>
          </a:xfrm>
          <a:prstGeom prst="rect">
            <a:avLst/>
          </a:prstGeom>
        </p:spPr>
      </p:pic>
      <p:sp>
        <p:nvSpPr>
          <p:cNvPr id="15" name="Text 9"/>
          <p:cNvSpPr/>
          <p:nvPr/>
        </p:nvSpPr>
        <p:spPr>
          <a:xfrm>
            <a:off x="1265277" y="7035550"/>
            <a:ext cx="12444889" cy="490538"/>
          </a:xfrm>
          <a:prstGeom prst="rect">
            <a:avLst/>
          </a:prstGeom>
          <a:noFill/>
          <a:ln/>
        </p:spPr>
        <p:txBody>
          <a:bodyPr wrap="square" lIns="0" tIns="0" rIns="0" bIns="0" rtlCol="0" anchor="t"/>
          <a:lstStyle/>
          <a:p>
            <a:pPr marL="0" indent="0" algn="l">
              <a:lnSpc>
                <a:spcPts val="1900"/>
              </a:lnSpc>
              <a:buNone/>
            </a:pPr>
            <a:r>
              <a:rPr lang="en-US" dirty="0">
                <a:solidFill>
                  <a:srgbClr val="FFFFFF"/>
                </a:solidFill>
                <a:latin typeface="Arial" panose="020B0604020202020204" pitchFamily="34" charset="0"/>
                <a:ea typeface="Syne" pitchFamily="34" charset="-122"/>
                <a:cs typeface="Arial" panose="020B0604020202020204" pitchFamily="34" charset="0"/>
              </a:rPr>
              <a:t>Hội thảo chính sách sẽ tập trung vào việc phân tích các điểm mạnh, điểm yếu của các chính sách hiện hành và đề xuất các giải pháp cải thiện dựa trên kinh nghiệm thực tiễn từ việc triển khai dự án</a:t>
            </a:r>
            <a:endParaRPr lang="en-US" dirty="0">
              <a:latin typeface="Arial" panose="020B0604020202020204" pitchFamily="34" charset="0"/>
              <a:cs typeface="Arial" panose="020B0604020202020204" pitchFamily="34" charset="0"/>
            </a:endParaRPr>
          </a:p>
        </p:txBody>
      </p:sp>
      <p:sp>
        <p:nvSpPr>
          <p:cNvPr id="16" name="Text 0">
            <a:extLst>
              <a:ext uri="{FF2B5EF4-FFF2-40B4-BE49-F238E27FC236}">
                <a16:creationId xmlns:a16="http://schemas.microsoft.com/office/drawing/2014/main" id="{E1CF5507-C39D-611B-FB29-B51DAF0C878C}"/>
              </a:ext>
            </a:extLst>
          </p:cNvPr>
          <p:cNvSpPr/>
          <p:nvPr/>
        </p:nvSpPr>
        <p:spPr>
          <a:xfrm>
            <a:off x="793790" y="589002"/>
            <a:ext cx="7856915" cy="496133"/>
          </a:xfrm>
          <a:prstGeom prst="rect">
            <a:avLst/>
          </a:prstGeom>
          <a:noFill/>
          <a:ln/>
        </p:spPr>
        <p:txBody>
          <a:bodyPr wrap="none" lIns="0" tIns="0" rIns="0" bIns="0" rtlCol="0" anchor="t"/>
          <a:lstStyle/>
          <a:p>
            <a:pPr marL="0" indent="0" algn="l">
              <a:lnSpc>
                <a:spcPts val="3900"/>
              </a:lnSpc>
              <a:buNone/>
            </a:pPr>
            <a:r>
              <a:rPr lang="en-US" sz="3000" b="1">
                <a:solidFill>
                  <a:srgbClr val="FFFF00"/>
                </a:solidFill>
                <a:latin typeface="Arial" panose="020B0604020202020204" pitchFamily="34" charset="0"/>
                <a:ea typeface="Syne Extra Bold" pitchFamily="34" charset="-122"/>
                <a:cs typeface="Arial" panose="020B0604020202020204" pitchFamily="34" charset="0"/>
              </a:rPr>
              <a:t>KẾ HOẠCH PHỐI HỢP TRIỂN KHAI DỰ ÁN</a:t>
            </a:r>
            <a:endParaRPr lang="en-US" sz="3000" dirty="0">
              <a:solidFill>
                <a:srgbClr val="FFFF00"/>
              </a:solidFill>
              <a:latin typeface="Arial" panose="020B0604020202020204" pitchFamily="34" charset="0"/>
              <a:cs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sp>
        <p:nvSpPr>
          <p:cNvPr id="3" name="Shape 1"/>
          <p:cNvSpPr/>
          <p:nvPr/>
        </p:nvSpPr>
        <p:spPr>
          <a:xfrm>
            <a:off x="793790" y="1423987"/>
            <a:ext cx="13656136" cy="3652187"/>
          </a:xfrm>
          <a:prstGeom prst="roundRect">
            <a:avLst>
              <a:gd name="adj" fmla="val 1603"/>
            </a:avLst>
          </a:prstGeom>
          <a:noFill/>
          <a:ln w="7620">
            <a:solidFill>
              <a:srgbClr val="FFFFFF">
                <a:alpha val="24000"/>
              </a:srgbClr>
            </a:solidFill>
            <a:prstDash val="solid"/>
          </a:ln>
        </p:spPr>
      </p:sp>
      <p:sp>
        <p:nvSpPr>
          <p:cNvPr id="4" name="Shape 2"/>
          <p:cNvSpPr/>
          <p:nvPr/>
        </p:nvSpPr>
        <p:spPr>
          <a:xfrm>
            <a:off x="801410" y="1431607"/>
            <a:ext cx="13648516" cy="384097"/>
          </a:xfrm>
          <a:prstGeom prst="rect">
            <a:avLst/>
          </a:prstGeom>
          <a:solidFill>
            <a:srgbClr val="FFFFFF">
              <a:alpha val="4000"/>
            </a:srgbClr>
          </a:solidFill>
          <a:ln/>
        </p:spPr>
      </p:sp>
      <p:sp>
        <p:nvSpPr>
          <p:cNvPr id="5" name="Text 3"/>
          <p:cNvSpPr/>
          <p:nvPr/>
        </p:nvSpPr>
        <p:spPr>
          <a:xfrm>
            <a:off x="930592" y="1516618"/>
            <a:ext cx="2995136" cy="206454"/>
          </a:xfrm>
          <a:prstGeom prst="rect">
            <a:avLst/>
          </a:prstGeom>
          <a:noFill/>
          <a:ln/>
        </p:spPr>
        <p:txBody>
          <a:bodyPr wrap="none" lIns="0" tIns="0" rIns="0" bIns="0" rtlCol="0" anchor="t"/>
          <a:lstStyle/>
          <a:p>
            <a:pPr marL="0" indent="0" algn="l">
              <a:lnSpc>
                <a:spcPts val="1600"/>
              </a:lnSpc>
              <a:buNone/>
            </a:pPr>
            <a:r>
              <a:rPr lang="en-US" b="1" dirty="0">
                <a:solidFill>
                  <a:srgbClr val="FFFF00"/>
                </a:solidFill>
                <a:latin typeface="Arial" panose="020B0604020202020204" pitchFamily="34" charset="0"/>
                <a:ea typeface="Syne" pitchFamily="34" charset="-122"/>
                <a:cs typeface="Arial" panose="020B0604020202020204" pitchFamily="34" charset="0"/>
              </a:rPr>
              <a:t>Các hoạt động</a:t>
            </a:r>
            <a:endParaRPr lang="en-US" dirty="0">
              <a:solidFill>
                <a:srgbClr val="FFFF00"/>
              </a:solidFill>
              <a:latin typeface="Arial" panose="020B0604020202020204" pitchFamily="34" charset="0"/>
              <a:cs typeface="Arial" panose="020B0604020202020204" pitchFamily="34" charset="0"/>
            </a:endParaRPr>
          </a:p>
        </p:txBody>
      </p:sp>
      <p:sp>
        <p:nvSpPr>
          <p:cNvPr id="6" name="Text 4"/>
          <p:cNvSpPr/>
          <p:nvPr/>
        </p:nvSpPr>
        <p:spPr>
          <a:xfrm>
            <a:off x="4837034" y="1510116"/>
            <a:ext cx="2991326" cy="206454"/>
          </a:xfrm>
          <a:prstGeom prst="rect">
            <a:avLst/>
          </a:prstGeom>
          <a:noFill/>
          <a:ln/>
        </p:spPr>
        <p:txBody>
          <a:bodyPr wrap="none" lIns="0" tIns="0" rIns="0" bIns="0" rtlCol="0" anchor="t"/>
          <a:lstStyle/>
          <a:p>
            <a:pPr marL="0" indent="0" algn="l">
              <a:lnSpc>
                <a:spcPts val="1600"/>
              </a:lnSpc>
              <a:buNone/>
            </a:pPr>
            <a:r>
              <a:rPr lang="en-US" b="1" dirty="0">
                <a:solidFill>
                  <a:srgbClr val="FFFF00"/>
                </a:solidFill>
                <a:latin typeface="Arial" panose="020B0604020202020204" pitchFamily="34" charset="0"/>
                <a:ea typeface="Syne" pitchFamily="34" charset="-122"/>
                <a:cs typeface="Arial" panose="020B0604020202020204" pitchFamily="34" charset="0"/>
              </a:rPr>
              <a:t>Kết quả dự kiến</a:t>
            </a:r>
            <a:endParaRPr lang="en-US" dirty="0">
              <a:solidFill>
                <a:srgbClr val="FFFF00"/>
              </a:solidFill>
              <a:latin typeface="Arial" panose="020B0604020202020204" pitchFamily="34" charset="0"/>
              <a:cs typeface="Arial" panose="020B0604020202020204" pitchFamily="34" charset="0"/>
            </a:endParaRPr>
          </a:p>
        </p:txBody>
      </p:sp>
      <p:sp>
        <p:nvSpPr>
          <p:cNvPr id="7" name="Text 5"/>
          <p:cNvSpPr/>
          <p:nvPr/>
        </p:nvSpPr>
        <p:spPr>
          <a:xfrm>
            <a:off x="9720227" y="1525856"/>
            <a:ext cx="2991326" cy="206454"/>
          </a:xfrm>
          <a:prstGeom prst="rect">
            <a:avLst/>
          </a:prstGeom>
          <a:noFill/>
          <a:ln/>
        </p:spPr>
        <p:txBody>
          <a:bodyPr wrap="none" lIns="0" tIns="0" rIns="0" bIns="0" rtlCol="0" anchor="t"/>
          <a:lstStyle/>
          <a:p>
            <a:pPr marL="0" indent="0" algn="l">
              <a:lnSpc>
                <a:spcPts val="1600"/>
              </a:lnSpc>
              <a:buNone/>
            </a:pPr>
            <a:r>
              <a:rPr lang="en-US" b="1" dirty="0">
                <a:solidFill>
                  <a:srgbClr val="FFFF00"/>
                </a:solidFill>
                <a:latin typeface="Arial" panose="020B0604020202020204" pitchFamily="34" charset="0"/>
                <a:ea typeface="Syne" pitchFamily="34" charset="-122"/>
                <a:cs typeface="Arial" panose="020B0604020202020204" pitchFamily="34" charset="0"/>
              </a:rPr>
              <a:t>Thời gian dự kiến</a:t>
            </a:r>
            <a:endParaRPr lang="en-US" dirty="0">
              <a:solidFill>
                <a:srgbClr val="FFFF00"/>
              </a:solidFill>
              <a:latin typeface="Arial" panose="020B0604020202020204" pitchFamily="34" charset="0"/>
              <a:cs typeface="Arial" panose="020B0604020202020204" pitchFamily="34" charset="0"/>
            </a:endParaRPr>
          </a:p>
        </p:txBody>
      </p:sp>
      <p:sp>
        <p:nvSpPr>
          <p:cNvPr id="8" name="Text 6"/>
          <p:cNvSpPr/>
          <p:nvPr/>
        </p:nvSpPr>
        <p:spPr>
          <a:xfrm>
            <a:off x="12202240" y="1549288"/>
            <a:ext cx="2995136" cy="206454"/>
          </a:xfrm>
          <a:prstGeom prst="rect">
            <a:avLst/>
          </a:prstGeom>
          <a:noFill/>
          <a:ln/>
        </p:spPr>
        <p:txBody>
          <a:bodyPr wrap="none" lIns="0" tIns="0" rIns="0" bIns="0" rtlCol="0" anchor="t"/>
          <a:lstStyle/>
          <a:p>
            <a:pPr marL="0" indent="0" algn="l">
              <a:lnSpc>
                <a:spcPts val="1600"/>
              </a:lnSpc>
              <a:buNone/>
            </a:pPr>
            <a:r>
              <a:rPr lang="en-US" b="1" dirty="0">
                <a:solidFill>
                  <a:srgbClr val="FFFF00"/>
                </a:solidFill>
                <a:latin typeface="Arial" panose="020B0604020202020204" pitchFamily="34" charset="0"/>
                <a:ea typeface="Syne" pitchFamily="34" charset="-122"/>
                <a:cs typeface="Arial" panose="020B0604020202020204" pitchFamily="34" charset="0"/>
              </a:rPr>
              <a:t>Các bên phối hợp</a:t>
            </a:r>
            <a:endParaRPr lang="en-US" dirty="0">
              <a:solidFill>
                <a:srgbClr val="FFFF00"/>
              </a:solidFill>
              <a:latin typeface="Arial" panose="020B0604020202020204" pitchFamily="34" charset="0"/>
              <a:cs typeface="Arial" panose="020B0604020202020204" pitchFamily="34" charset="0"/>
            </a:endParaRPr>
          </a:p>
        </p:txBody>
      </p:sp>
      <p:sp>
        <p:nvSpPr>
          <p:cNvPr id="9" name="Shape 7"/>
          <p:cNvSpPr/>
          <p:nvPr/>
        </p:nvSpPr>
        <p:spPr>
          <a:xfrm>
            <a:off x="801410" y="1808083"/>
            <a:ext cx="13027581" cy="789384"/>
          </a:xfrm>
          <a:prstGeom prst="rect">
            <a:avLst/>
          </a:prstGeom>
          <a:solidFill>
            <a:srgbClr val="000000">
              <a:alpha val="4000"/>
            </a:srgbClr>
          </a:solidFill>
          <a:ln/>
        </p:spPr>
      </p:sp>
      <p:sp>
        <p:nvSpPr>
          <p:cNvPr id="10" name="Text 8"/>
          <p:cNvSpPr/>
          <p:nvPr/>
        </p:nvSpPr>
        <p:spPr>
          <a:xfrm>
            <a:off x="930592" y="1893094"/>
            <a:ext cx="2995136" cy="206454"/>
          </a:xfrm>
          <a:prstGeom prst="rect">
            <a:avLst/>
          </a:prstGeom>
          <a:noFill/>
          <a:ln/>
        </p:spPr>
        <p:txBody>
          <a:bodyPr wrap="none" lIns="0" tIns="0" rIns="0" bIns="0" rtlCol="0" anchor="t"/>
          <a:lstStyle/>
          <a:p>
            <a:pPr marL="0" indent="0" algn="l">
              <a:lnSpc>
                <a:spcPts val="1600"/>
              </a:lnSpc>
              <a:buNone/>
            </a:pPr>
            <a:r>
              <a:rPr lang="en-US" dirty="0">
                <a:solidFill>
                  <a:srgbClr val="D7E5D8"/>
                </a:solidFill>
                <a:latin typeface="Arial" panose="020B0604020202020204" pitchFamily="34" charset="0"/>
                <a:ea typeface="Syne" pitchFamily="34" charset="-122"/>
                <a:cs typeface="Arial" panose="020B0604020202020204" pitchFamily="34" charset="0"/>
              </a:rPr>
              <a:t>2.1.3.Biên soạn tóm tắt chính sách.</a:t>
            </a:r>
            <a:endParaRPr lang="en-US" dirty="0">
              <a:latin typeface="Arial" panose="020B0604020202020204" pitchFamily="34" charset="0"/>
              <a:cs typeface="Arial" panose="020B0604020202020204" pitchFamily="34" charset="0"/>
            </a:endParaRPr>
          </a:p>
        </p:txBody>
      </p:sp>
      <p:sp>
        <p:nvSpPr>
          <p:cNvPr id="11" name="Text 9"/>
          <p:cNvSpPr/>
          <p:nvPr/>
        </p:nvSpPr>
        <p:spPr>
          <a:xfrm>
            <a:off x="4685381" y="1873167"/>
            <a:ext cx="4463378" cy="619363"/>
          </a:xfrm>
          <a:prstGeom prst="rect">
            <a:avLst/>
          </a:prstGeom>
          <a:noFill/>
          <a:ln/>
        </p:spPr>
        <p:txBody>
          <a:bodyPr wrap="square" lIns="0" tIns="0" rIns="0" bIns="0" rtlCol="0" anchor="t"/>
          <a:lstStyle/>
          <a:p>
            <a:pPr marL="0" indent="0" algn="l">
              <a:lnSpc>
                <a:spcPts val="2100"/>
              </a:lnSpc>
              <a:buNone/>
            </a:pPr>
            <a:r>
              <a:rPr lang="en-US" dirty="0">
                <a:solidFill>
                  <a:srgbClr val="D7E5D8"/>
                </a:solidFill>
                <a:latin typeface="Arial" panose="020B0604020202020204" pitchFamily="34" charset="0"/>
                <a:ea typeface="Syne" pitchFamily="34" charset="-122"/>
                <a:cs typeface="Arial" panose="020B0604020202020204" pitchFamily="34" charset="0"/>
              </a:rPr>
              <a:t>Các kiến nghị góp ý chính sách được gửi lên các bên liên quan dựa trên các nghiên cứu, phân tích và mô hình thực chứng</a:t>
            </a:r>
            <a:endParaRPr lang="en-US" dirty="0">
              <a:latin typeface="Arial" panose="020B0604020202020204" pitchFamily="34" charset="0"/>
              <a:cs typeface="Arial" panose="020B0604020202020204" pitchFamily="34" charset="0"/>
            </a:endParaRPr>
          </a:p>
        </p:txBody>
      </p:sp>
      <p:sp>
        <p:nvSpPr>
          <p:cNvPr id="12" name="Text 10"/>
          <p:cNvSpPr/>
          <p:nvPr/>
        </p:nvSpPr>
        <p:spPr>
          <a:xfrm>
            <a:off x="9623808" y="1972038"/>
            <a:ext cx="2991326" cy="206454"/>
          </a:xfrm>
          <a:prstGeom prst="rect">
            <a:avLst/>
          </a:prstGeom>
          <a:noFill/>
          <a:ln/>
        </p:spPr>
        <p:txBody>
          <a:bodyPr wrap="none" lIns="0" tIns="0" rIns="0" bIns="0" rtlCol="0" anchor="t"/>
          <a:lstStyle/>
          <a:p>
            <a:pPr marL="0" indent="0" algn="l">
              <a:lnSpc>
                <a:spcPts val="1600"/>
              </a:lnSpc>
              <a:buNone/>
            </a:pPr>
            <a:r>
              <a:rPr lang="en-US" dirty="0">
                <a:solidFill>
                  <a:srgbClr val="D7E5D8"/>
                </a:solidFill>
                <a:latin typeface="Arial" panose="020B0604020202020204" pitchFamily="34" charset="0"/>
                <a:ea typeface="Syne" pitchFamily="34" charset="-122"/>
                <a:cs typeface="Arial" panose="020B0604020202020204" pitchFamily="34" charset="0"/>
              </a:rPr>
              <a:t>T5-T7/2026</a:t>
            </a:r>
            <a:endParaRPr lang="en-US" dirty="0">
              <a:latin typeface="Arial" panose="020B0604020202020204" pitchFamily="34" charset="0"/>
              <a:cs typeface="Arial" panose="020B0604020202020204" pitchFamily="34" charset="0"/>
            </a:endParaRPr>
          </a:p>
        </p:txBody>
      </p:sp>
      <p:sp>
        <p:nvSpPr>
          <p:cNvPr id="13" name="Text 11"/>
          <p:cNvSpPr/>
          <p:nvPr/>
        </p:nvSpPr>
        <p:spPr>
          <a:xfrm>
            <a:off x="11946491" y="1952398"/>
            <a:ext cx="2995136" cy="206454"/>
          </a:xfrm>
          <a:prstGeom prst="rect">
            <a:avLst/>
          </a:prstGeom>
          <a:noFill/>
          <a:ln/>
        </p:spPr>
        <p:txBody>
          <a:bodyPr wrap="none" lIns="0" tIns="0" rIns="0" bIns="0" rtlCol="0" anchor="t"/>
          <a:lstStyle/>
          <a:p>
            <a:pPr marL="0" indent="0" algn="l">
              <a:lnSpc>
                <a:spcPts val="2100"/>
              </a:lnSpc>
              <a:buNone/>
            </a:pPr>
            <a:r>
              <a:rPr lang="en-US" dirty="0">
                <a:solidFill>
                  <a:srgbClr val="D7E5D8"/>
                </a:solidFill>
                <a:latin typeface="Arial" panose="020B0604020202020204" pitchFamily="34" charset="0"/>
                <a:ea typeface="Syne" pitchFamily="34" charset="-122"/>
                <a:cs typeface="Arial" panose="020B0604020202020204" pitchFamily="34" charset="0"/>
              </a:rPr>
              <a:t>Trung tâm CĐS&amp;CNTT, </a:t>
            </a:r>
          </a:p>
          <a:p>
            <a:pPr marL="0" indent="0" algn="l">
              <a:lnSpc>
                <a:spcPts val="2100"/>
              </a:lnSpc>
              <a:buNone/>
            </a:pPr>
            <a:r>
              <a:rPr lang="en-US" dirty="0" err="1">
                <a:solidFill>
                  <a:srgbClr val="D7E5D8"/>
                </a:solidFill>
                <a:latin typeface="Arial" panose="020B0604020202020204" pitchFamily="34" charset="0"/>
                <a:ea typeface="Syne" pitchFamily="34" charset="-122"/>
                <a:cs typeface="Arial" panose="020B0604020202020204" pitchFamily="34" charset="0"/>
              </a:rPr>
              <a:t>CEGORN</a:t>
            </a:r>
            <a:endParaRPr lang="en-US" dirty="0">
              <a:latin typeface="Arial" panose="020B0604020202020204" pitchFamily="34" charset="0"/>
              <a:cs typeface="Arial" panose="020B0604020202020204" pitchFamily="34" charset="0"/>
            </a:endParaRPr>
          </a:p>
        </p:txBody>
      </p:sp>
      <p:sp>
        <p:nvSpPr>
          <p:cNvPr id="14" name="Shape 12"/>
          <p:cNvSpPr/>
          <p:nvPr/>
        </p:nvSpPr>
        <p:spPr>
          <a:xfrm>
            <a:off x="801410" y="2597468"/>
            <a:ext cx="13648516" cy="1615202"/>
          </a:xfrm>
          <a:prstGeom prst="rect">
            <a:avLst/>
          </a:prstGeom>
          <a:solidFill>
            <a:srgbClr val="FFFFFF">
              <a:alpha val="4000"/>
            </a:srgbClr>
          </a:solidFill>
          <a:ln/>
        </p:spPr>
      </p:sp>
      <p:sp>
        <p:nvSpPr>
          <p:cNvPr id="15" name="Text 13"/>
          <p:cNvSpPr/>
          <p:nvPr/>
        </p:nvSpPr>
        <p:spPr>
          <a:xfrm>
            <a:off x="930591" y="2848285"/>
            <a:ext cx="3747169" cy="1411000"/>
          </a:xfrm>
          <a:prstGeom prst="rect">
            <a:avLst/>
          </a:prstGeom>
          <a:noFill/>
          <a:ln/>
        </p:spPr>
        <p:txBody>
          <a:bodyPr wrap="square" lIns="0" tIns="0" rIns="0" bIns="0" rtlCol="0" anchor="t"/>
          <a:lstStyle/>
          <a:p>
            <a:pPr marL="0" indent="0" algn="l">
              <a:lnSpc>
                <a:spcPts val="2100"/>
              </a:lnSpc>
              <a:buNone/>
            </a:pPr>
            <a:r>
              <a:rPr lang="en-US" dirty="0">
                <a:solidFill>
                  <a:srgbClr val="D7E5D8"/>
                </a:solidFill>
                <a:latin typeface="Arial" panose="020B0604020202020204" pitchFamily="34" charset="0"/>
                <a:ea typeface="Syne" pitchFamily="34" charset="-122"/>
                <a:cs typeface="Arial" panose="020B0604020202020204" pitchFamily="34" charset="0"/>
              </a:rPr>
              <a:t>2.1.4. Hội thảo tọa đàm chính sách hoặc sự kiện chính sách cấp tỉnh, địa phương để thảo luận khuyến nghị về Nghị định 42/2022/NĐ-CP/Luật Tiếp cận thông tin.</a:t>
            </a:r>
            <a:endParaRPr lang="en-US" dirty="0">
              <a:latin typeface="Arial" panose="020B0604020202020204" pitchFamily="34" charset="0"/>
              <a:cs typeface="Arial" panose="020B0604020202020204" pitchFamily="34" charset="0"/>
            </a:endParaRPr>
          </a:p>
        </p:txBody>
      </p:sp>
      <p:sp>
        <p:nvSpPr>
          <p:cNvPr id="16" name="Text 14"/>
          <p:cNvSpPr/>
          <p:nvPr/>
        </p:nvSpPr>
        <p:spPr>
          <a:xfrm>
            <a:off x="4685381" y="2797033"/>
            <a:ext cx="4938428" cy="1445181"/>
          </a:xfrm>
          <a:prstGeom prst="rect">
            <a:avLst/>
          </a:prstGeom>
          <a:noFill/>
          <a:ln/>
        </p:spPr>
        <p:txBody>
          <a:bodyPr wrap="square" lIns="0" tIns="0" rIns="0" bIns="0" rtlCol="0" anchor="t"/>
          <a:lstStyle/>
          <a:p>
            <a:pPr marL="0" indent="0" algn="l">
              <a:lnSpc>
                <a:spcPts val="2100"/>
              </a:lnSpc>
              <a:buNone/>
            </a:pPr>
            <a:r>
              <a:rPr lang="en-US" dirty="0">
                <a:solidFill>
                  <a:srgbClr val="D7E5D8"/>
                </a:solidFill>
                <a:latin typeface="Arial" panose="020B0604020202020204" pitchFamily="34" charset="0"/>
                <a:ea typeface="Syne" pitchFamily="34" charset="-122"/>
                <a:cs typeface="Arial" panose="020B0604020202020204" pitchFamily="34" charset="0"/>
              </a:rPr>
              <a:t>Có 60 người tham gia, trong đó có 40% là nữ giới.Thảo luận góp ý các dự thảo/chính sách Luật đất đai/ Luật Lâm nghiệp/Luật bảo vệ môi trường và các văn bản pháp lý dưới luật nghiên cứu đánh giá quản trị dữ liệu trong Luật Đất đai/Luật Lâm nghiệp/Luật bảo vệ môi trường.</a:t>
            </a:r>
            <a:endParaRPr lang="en-US" dirty="0">
              <a:latin typeface="Arial" panose="020B0604020202020204" pitchFamily="34" charset="0"/>
              <a:cs typeface="Arial" panose="020B0604020202020204" pitchFamily="34" charset="0"/>
            </a:endParaRPr>
          </a:p>
        </p:txBody>
      </p:sp>
      <p:sp>
        <p:nvSpPr>
          <p:cNvPr id="17" name="Text 15"/>
          <p:cNvSpPr/>
          <p:nvPr/>
        </p:nvSpPr>
        <p:spPr>
          <a:xfrm>
            <a:off x="9623808" y="2761422"/>
            <a:ext cx="2991326" cy="206454"/>
          </a:xfrm>
          <a:prstGeom prst="rect">
            <a:avLst/>
          </a:prstGeom>
          <a:noFill/>
          <a:ln/>
        </p:spPr>
        <p:txBody>
          <a:bodyPr wrap="none" lIns="0" tIns="0" rIns="0" bIns="0" rtlCol="0" anchor="t"/>
          <a:lstStyle/>
          <a:p>
            <a:pPr marL="0" indent="0" algn="l">
              <a:lnSpc>
                <a:spcPts val="1600"/>
              </a:lnSpc>
              <a:buNone/>
            </a:pPr>
            <a:r>
              <a:rPr lang="en-US" dirty="0">
                <a:solidFill>
                  <a:srgbClr val="D7E5D8"/>
                </a:solidFill>
                <a:latin typeface="Arial" panose="020B0604020202020204" pitchFamily="34" charset="0"/>
                <a:ea typeface="Syne" pitchFamily="34" charset="-122"/>
                <a:cs typeface="Arial" panose="020B0604020202020204" pitchFamily="34" charset="0"/>
              </a:rPr>
              <a:t>T11/2025 - T2/2026</a:t>
            </a:r>
            <a:endParaRPr lang="en-US" dirty="0">
              <a:latin typeface="Arial" panose="020B0604020202020204" pitchFamily="34" charset="0"/>
              <a:cs typeface="Arial" panose="020B0604020202020204" pitchFamily="34" charset="0"/>
            </a:endParaRPr>
          </a:p>
        </p:txBody>
      </p:sp>
      <p:sp>
        <p:nvSpPr>
          <p:cNvPr id="18" name="Text 16"/>
          <p:cNvSpPr/>
          <p:nvPr/>
        </p:nvSpPr>
        <p:spPr>
          <a:xfrm>
            <a:off x="11946491" y="2738580"/>
            <a:ext cx="2995136" cy="206454"/>
          </a:xfrm>
          <a:prstGeom prst="rect">
            <a:avLst/>
          </a:prstGeom>
          <a:noFill/>
          <a:ln/>
        </p:spPr>
        <p:txBody>
          <a:bodyPr wrap="none" lIns="0" tIns="0" rIns="0" bIns="0" rtlCol="0" anchor="t"/>
          <a:lstStyle/>
          <a:p>
            <a:pPr marL="0" indent="0" algn="l">
              <a:lnSpc>
                <a:spcPts val="2100"/>
              </a:lnSpc>
              <a:buNone/>
            </a:pPr>
            <a:r>
              <a:rPr lang="en-US" dirty="0">
                <a:solidFill>
                  <a:srgbClr val="D7E5D8"/>
                </a:solidFill>
                <a:latin typeface="Arial" panose="020B0604020202020204" pitchFamily="34" charset="0"/>
                <a:ea typeface="Syne" pitchFamily="34" charset="-122"/>
                <a:cs typeface="Arial" panose="020B0604020202020204" pitchFamily="34" charset="0"/>
              </a:rPr>
              <a:t>Trung tâm CĐS&amp;CNTT, </a:t>
            </a:r>
          </a:p>
          <a:p>
            <a:pPr marL="0" indent="0" algn="l">
              <a:lnSpc>
                <a:spcPts val="2100"/>
              </a:lnSpc>
              <a:buNone/>
            </a:pPr>
            <a:r>
              <a:rPr lang="en-US" dirty="0" err="1">
                <a:solidFill>
                  <a:srgbClr val="D7E5D8"/>
                </a:solidFill>
                <a:latin typeface="Arial" panose="020B0604020202020204" pitchFamily="34" charset="0"/>
                <a:ea typeface="Syne" pitchFamily="34" charset="-122"/>
                <a:cs typeface="Arial" panose="020B0604020202020204" pitchFamily="34" charset="0"/>
              </a:rPr>
              <a:t>CEGORN</a:t>
            </a:r>
            <a:endParaRPr lang="en-US" dirty="0">
              <a:latin typeface="Arial" panose="020B0604020202020204" pitchFamily="34" charset="0"/>
              <a:cs typeface="Arial" panose="020B0604020202020204" pitchFamily="34" charset="0"/>
            </a:endParaRPr>
          </a:p>
        </p:txBody>
      </p:sp>
      <p:sp>
        <p:nvSpPr>
          <p:cNvPr id="19" name="Shape 17"/>
          <p:cNvSpPr/>
          <p:nvPr/>
        </p:nvSpPr>
        <p:spPr>
          <a:xfrm>
            <a:off x="801410" y="4491477"/>
            <a:ext cx="13027581" cy="863506"/>
          </a:xfrm>
          <a:prstGeom prst="rect">
            <a:avLst/>
          </a:prstGeom>
          <a:solidFill>
            <a:srgbClr val="000000">
              <a:alpha val="4000"/>
            </a:srgbClr>
          </a:solidFill>
          <a:ln/>
        </p:spPr>
      </p:sp>
      <p:sp>
        <p:nvSpPr>
          <p:cNvPr id="20" name="Text 18"/>
          <p:cNvSpPr/>
          <p:nvPr/>
        </p:nvSpPr>
        <p:spPr>
          <a:xfrm>
            <a:off x="930592" y="4543601"/>
            <a:ext cx="2995136" cy="206454"/>
          </a:xfrm>
          <a:prstGeom prst="rect">
            <a:avLst/>
          </a:prstGeom>
          <a:noFill/>
          <a:ln/>
        </p:spPr>
        <p:txBody>
          <a:bodyPr wrap="none" lIns="0" tIns="0" rIns="0" bIns="0" rtlCol="0" anchor="t"/>
          <a:lstStyle/>
          <a:p>
            <a:pPr marL="0" indent="0" algn="l">
              <a:lnSpc>
                <a:spcPts val="1600"/>
              </a:lnSpc>
              <a:buNone/>
            </a:pPr>
            <a:r>
              <a:rPr lang="en-US" dirty="0">
                <a:solidFill>
                  <a:srgbClr val="D7E5D8"/>
                </a:solidFill>
                <a:latin typeface="Arial" panose="020B0604020202020204" pitchFamily="34" charset="0"/>
                <a:ea typeface="Syne" pitchFamily="34" charset="-122"/>
                <a:cs typeface="Arial" panose="020B0604020202020204" pitchFamily="34" charset="0"/>
              </a:rPr>
              <a:t>2.1.5.Gửi tóm tắt chính sách</a:t>
            </a:r>
            <a:endParaRPr lang="en-US" dirty="0">
              <a:latin typeface="Arial" panose="020B0604020202020204" pitchFamily="34" charset="0"/>
              <a:cs typeface="Arial" panose="020B0604020202020204" pitchFamily="34" charset="0"/>
            </a:endParaRPr>
          </a:p>
        </p:txBody>
      </p:sp>
      <p:sp>
        <p:nvSpPr>
          <p:cNvPr id="21" name="Text 19"/>
          <p:cNvSpPr/>
          <p:nvPr/>
        </p:nvSpPr>
        <p:spPr>
          <a:xfrm>
            <a:off x="4722247" y="4511449"/>
            <a:ext cx="4135743" cy="363086"/>
          </a:xfrm>
          <a:prstGeom prst="rect">
            <a:avLst/>
          </a:prstGeom>
          <a:noFill/>
          <a:ln/>
        </p:spPr>
        <p:txBody>
          <a:bodyPr wrap="square" lIns="0" tIns="0" rIns="0" bIns="0" rtlCol="0" anchor="t"/>
          <a:lstStyle/>
          <a:p>
            <a:pPr marL="0" indent="0" algn="l">
              <a:lnSpc>
                <a:spcPts val="2100"/>
              </a:lnSpc>
              <a:buNone/>
            </a:pPr>
            <a:r>
              <a:rPr lang="en-US" dirty="0">
                <a:solidFill>
                  <a:srgbClr val="D7E5D8"/>
                </a:solidFill>
                <a:latin typeface="Arial" panose="020B0604020202020204" pitchFamily="34" charset="0"/>
                <a:ea typeface="Syne" pitchFamily="34" charset="-122"/>
                <a:cs typeface="Arial" panose="020B0604020202020204" pitchFamily="34" charset="0"/>
              </a:rPr>
              <a:t>Các kiến nghị, góp ý chính sách được gửi đến các bên liên quan</a:t>
            </a:r>
            <a:endParaRPr lang="en-US" dirty="0">
              <a:latin typeface="Arial" panose="020B0604020202020204" pitchFamily="34" charset="0"/>
              <a:cs typeface="Arial" panose="020B0604020202020204" pitchFamily="34" charset="0"/>
            </a:endParaRPr>
          </a:p>
        </p:txBody>
      </p:sp>
      <p:sp>
        <p:nvSpPr>
          <p:cNvPr id="22" name="Text 20"/>
          <p:cNvSpPr/>
          <p:nvPr/>
        </p:nvSpPr>
        <p:spPr>
          <a:xfrm>
            <a:off x="9720227" y="4609029"/>
            <a:ext cx="2991326" cy="206454"/>
          </a:xfrm>
          <a:prstGeom prst="rect">
            <a:avLst/>
          </a:prstGeom>
          <a:noFill/>
          <a:ln/>
        </p:spPr>
        <p:txBody>
          <a:bodyPr wrap="none" lIns="0" tIns="0" rIns="0" bIns="0" rtlCol="0" anchor="t"/>
          <a:lstStyle/>
          <a:p>
            <a:pPr marL="0" indent="0" algn="l">
              <a:lnSpc>
                <a:spcPts val="1600"/>
              </a:lnSpc>
              <a:buNone/>
            </a:pPr>
            <a:r>
              <a:rPr lang="en-US" dirty="0">
                <a:solidFill>
                  <a:srgbClr val="D7E5D8"/>
                </a:solidFill>
                <a:latin typeface="Arial" panose="020B0604020202020204" pitchFamily="34" charset="0"/>
                <a:ea typeface="Syne" pitchFamily="34" charset="-122"/>
                <a:cs typeface="Arial" panose="020B0604020202020204" pitchFamily="34" charset="0"/>
              </a:rPr>
              <a:t>T11/2025 - T2/2026</a:t>
            </a:r>
            <a:endParaRPr lang="en-US" dirty="0">
              <a:latin typeface="Arial" panose="020B0604020202020204" pitchFamily="34" charset="0"/>
              <a:cs typeface="Arial" panose="020B0604020202020204" pitchFamily="34" charset="0"/>
            </a:endParaRPr>
          </a:p>
        </p:txBody>
      </p:sp>
      <p:sp>
        <p:nvSpPr>
          <p:cNvPr id="23" name="Text 21"/>
          <p:cNvSpPr/>
          <p:nvPr/>
        </p:nvSpPr>
        <p:spPr>
          <a:xfrm>
            <a:off x="11946491" y="4444862"/>
            <a:ext cx="2995136" cy="206454"/>
          </a:xfrm>
          <a:prstGeom prst="rect">
            <a:avLst/>
          </a:prstGeom>
          <a:noFill/>
          <a:ln/>
        </p:spPr>
        <p:txBody>
          <a:bodyPr wrap="none" lIns="0" tIns="0" rIns="0" bIns="0" rtlCol="0" anchor="t"/>
          <a:lstStyle/>
          <a:p>
            <a:pPr marL="0" indent="0" algn="l">
              <a:lnSpc>
                <a:spcPts val="2100"/>
              </a:lnSpc>
              <a:buNone/>
            </a:pPr>
            <a:r>
              <a:rPr lang="en-US" dirty="0">
                <a:solidFill>
                  <a:srgbClr val="D7E5D8"/>
                </a:solidFill>
                <a:latin typeface="Arial" panose="020B0604020202020204" pitchFamily="34" charset="0"/>
                <a:ea typeface="Syne" pitchFamily="34" charset="-122"/>
                <a:cs typeface="Arial" panose="020B0604020202020204" pitchFamily="34" charset="0"/>
              </a:rPr>
              <a:t>Trung tâm CĐS&amp;CNTT, </a:t>
            </a:r>
          </a:p>
          <a:p>
            <a:pPr marL="0" indent="0" algn="l">
              <a:lnSpc>
                <a:spcPts val="2100"/>
              </a:lnSpc>
              <a:buNone/>
            </a:pPr>
            <a:r>
              <a:rPr lang="en-US" dirty="0" err="1">
                <a:solidFill>
                  <a:srgbClr val="D7E5D8"/>
                </a:solidFill>
                <a:latin typeface="Arial" panose="020B0604020202020204" pitchFamily="34" charset="0"/>
                <a:ea typeface="Syne" pitchFamily="34" charset="-122"/>
                <a:cs typeface="Arial" panose="020B0604020202020204" pitchFamily="34" charset="0"/>
              </a:rPr>
              <a:t>CEGORN</a:t>
            </a:r>
            <a:endParaRPr lang="en-US" dirty="0">
              <a:latin typeface="Arial" panose="020B0604020202020204" pitchFamily="34" charset="0"/>
              <a:cs typeface="Arial" panose="020B0604020202020204" pitchFamily="34" charset="0"/>
            </a:endParaRPr>
          </a:p>
        </p:txBody>
      </p:sp>
      <p:pic>
        <p:nvPicPr>
          <p:cNvPr id="24" name="Image 0" descr="preencoded.png"/>
          <p:cNvPicPr>
            <a:picLocks noChangeAspect="1"/>
          </p:cNvPicPr>
          <p:nvPr/>
        </p:nvPicPr>
        <p:blipFill>
          <a:blip r:embed="rId3"/>
          <a:stretch>
            <a:fillRect/>
          </a:stretch>
        </p:blipFill>
        <p:spPr>
          <a:xfrm>
            <a:off x="786169" y="5206247"/>
            <a:ext cx="6521410" cy="516017"/>
          </a:xfrm>
          <a:prstGeom prst="rect">
            <a:avLst/>
          </a:prstGeom>
        </p:spPr>
      </p:pic>
      <p:sp>
        <p:nvSpPr>
          <p:cNvPr id="25" name="Text 22"/>
          <p:cNvSpPr/>
          <p:nvPr/>
        </p:nvSpPr>
        <p:spPr>
          <a:xfrm>
            <a:off x="818857" y="5863832"/>
            <a:ext cx="1612583" cy="201454"/>
          </a:xfrm>
          <a:prstGeom prst="rect">
            <a:avLst/>
          </a:prstGeom>
          <a:noFill/>
          <a:ln/>
        </p:spPr>
        <p:txBody>
          <a:bodyPr wrap="none" lIns="0" tIns="0" rIns="0" bIns="0" rtlCol="0" anchor="t"/>
          <a:lstStyle/>
          <a:p>
            <a:pPr marL="0" indent="0" algn="l">
              <a:lnSpc>
                <a:spcPts val="1550"/>
              </a:lnSpc>
              <a:buNone/>
            </a:pPr>
            <a:r>
              <a:rPr lang="en-US" b="1" dirty="0">
                <a:solidFill>
                  <a:srgbClr val="D7E5D8"/>
                </a:solidFill>
                <a:latin typeface="Arial" panose="020B0604020202020204" pitchFamily="34" charset="0"/>
                <a:ea typeface="Syne Extra Bold" pitchFamily="34" charset="-122"/>
                <a:cs typeface="Arial" panose="020B0604020202020204" pitchFamily="34" charset="0"/>
              </a:rPr>
              <a:t>Nghiên cứu</a:t>
            </a:r>
            <a:endParaRPr lang="en-US" dirty="0">
              <a:latin typeface="Arial" panose="020B0604020202020204" pitchFamily="34" charset="0"/>
              <a:cs typeface="Arial" panose="020B0604020202020204" pitchFamily="34" charset="0"/>
            </a:endParaRPr>
          </a:p>
        </p:txBody>
      </p:sp>
      <p:sp>
        <p:nvSpPr>
          <p:cNvPr id="26" name="Text 23"/>
          <p:cNvSpPr/>
          <p:nvPr/>
        </p:nvSpPr>
        <p:spPr>
          <a:xfrm>
            <a:off x="818857" y="6130052"/>
            <a:ext cx="6263521" cy="206454"/>
          </a:xfrm>
          <a:prstGeom prst="rect">
            <a:avLst/>
          </a:prstGeom>
          <a:noFill/>
          <a:ln/>
        </p:spPr>
        <p:txBody>
          <a:bodyPr wrap="none" lIns="0" tIns="0" rIns="0" bIns="0" rtlCol="0" anchor="t"/>
          <a:lstStyle/>
          <a:p>
            <a:pPr marL="0" indent="0" algn="l">
              <a:lnSpc>
                <a:spcPts val="1600"/>
              </a:lnSpc>
              <a:buNone/>
            </a:pPr>
            <a:r>
              <a:rPr lang="en-US" dirty="0">
                <a:solidFill>
                  <a:srgbClr val="D7E5D8"/>
                </a:solidFill>
                <a:latin typeface="Arial" panose="020B0604020202020204" pitchFamily="34" charset="0"/>
                <a:ea typeface="Syne" pitchFamily="34" charset="-122"/>
                <a:cs typeface="Arial" panose="020B0604020202020204" pitchFamily="34" charset="0"/>
              </a:rPr>
              <a:t>Phân tích thực trạng và thu thập dữ liệu từ việc triển khai dự án</a:t>
            </a:r>
            <a:endParaRPr lang="en-US" dirty="0">
              <a:latin typeface="Arial" panose="020B0604020202020204" pitchFamily="34" charset="0"/>
              <a:cs typeface="Arial" panose="020B0604020202020204" pitchFamily="34" charset="0"/>
            </a:endParaRPr>
          </a:p>
        </p:txBody>
      </p:sp>
      <p:pic>
        <p:nvPicPr>
          <p:cNvPr id="27" name="Image 1" descr="preencoded.png"/>
          <p:cNvPicPr>
            <a:picLocks noChangeAspect="1"/>
          </p:cNvPicPr>
          <p:nvPr/>
        </p:nvPicPr>
        <p:blipFill>
          <a:blip r:embed="rId4"/>
          <a:stretch>
            <a:fillRect/>
          </a:stretch>
        </p:blipFill>
        <p:spPr>
          <a:xfrm>
            <a:off x="7307579" y="5206247"/>
            <a:ext cx="6521410" cy="516017"/>
          </a:xfrm>
          <a:prstGeom prst="rect">
            <a:avLst/>
          </a:prstGeom>
        </p:spPr>
      </p:pic>
      <p:sp>
        <p:nvSpPr>
          <p:cNvPr id="28" name="Text 24"/>
          <p:cNvSpPr/>
          <p:nvPr/>
        </p:nvSpPr>
        <p:spPr>
          <a:xfrm>
            <a:off x="7436524" y="5851208"/>
            <a:ext cx="1612583" cy="201454"/>
          </a:xfrm>
          <a:prstGeom prst="rect">
            <a:avLst/>
          </a:prstGeom>
          <a:noFill/>
          <a:ln/>
        </p:spPr>
        <p:txBody>
          <a:bodyPr wrap="none" lIns="0" tIns="0" rIns="0" bIns="0" rtlCol="0" anchor="t"/>
          <a:lstStyle/>
          <a:p>
            <a:pPr marL="0" indent="0" algn="l">
              <a:lnSpc>
                <a:spcPts val="1550"/>
              </a:lnSpc>
              <a:buNone/>
            </a:pPr>
            <a:r>
              <a:rPr lang="en-US" b="1" dirty="0">
                <a:solidFill>
                  <a:srgbClr val="D7E5D8"/>
                </a:solidFill>
                <a:latin typeface="Arial" panose="020B0604020202020204" pitchFamily="34" charset="0"/>
                <a:ea typeface="Syne Extra Bold" pitchFamily="34" charset="-122"/>
                <a:cs typeface="Arial" panose="020B0604020202020204" pitchFamily="34" charset="0"/>
              </a:rPr>
              <a:t>Biên soạn</a:t>
            </a:r>
            <a:endParaRPr lang="en-US" dirty="0">
              <a:latin typeface="Arial" panose="020B0604020202020204" pitchFamily="34" charset="0"/>
              <a:cs typeface="Arial" panose="020B0604020202020204" pitchFamily="34" charset="0"/>
            </a:endParaRPr>
          </a:p>
        </p:txBody>
      </p:sp>
      <p:sp>
        <p:nvSpPr>
          <p:cNvPr id="29" name="Text 25"/>
          <p:cNvSpPr/>
          <p:nvPr/>
        </p:nvSpPr>
        <p:spPr>
          <a:xfrm>
            <a:off x="7436524" y="6026966"/>
            <a:ext cx="6263521" cy="455717"/>
          </a:xfrm>
          <a:prstGeom prst="rect">
            <a:avLst/>
          </a:prstGeom>
          <a:noFill/>
          <a:ln/>
        </p:spPr>
        <p:txBody>
          <a:bodyPr wrap="none" lIns="0" tIns="0" rIns="0" bIns="0" rtlCol="0" anchor="t"/>
          <a:lstStyle/>
          <a:p>
            <a:pPr marL="0" indent="0" algn="l">
              <a:lnSpc>
                <a:spcPts val="2300"/>
              </a:lnSpc>
              <a:buNone/>
            </a:pPr>
            <a:r>
              <a:rPr lang="en-US" dirty="0">
                <a:solidFill>
                  <a:srgbClr val="D7E5D8"/>
                </a:solidFill>
                <a:latin typeface="Arial" panose="020B0604020202020204" pitchFamily="34" charset="0"/>
                <a:ea typeface="Syne" pitchFamily="34" charset="-122"/>
                <a:cs typeface="Arial" panose="020B0604020202020204" pitchFamily="34" charset="0"/>
              </a:rPr>
              <a:t>Xây dựng các tóm tắt chính sách dựa trên kết quả nghiên cứu </a:t>
            </a:r>
          </a:p>
          <a:p>
            <a:pPr marL="0" indent="0" algn="l">
              <a:lnSpc>
                <a:spcPts val="2300"/>
              </a:lnSpc>
              <a:buNone/>
            </a:pPr>
            <a:r>
              <a:rPr lang="en-US" dirty="0">
                <a:solidFill>
                  <a:srgbClr val="D7E5D8"/>
                </a:solidFill>
                <a:latin typeface="Arial" panose="020B0604020202020204" pitchFamily="34" charset="0"/>
                <a:ea typeface="Syne" pitchFamily="34" charset="-122"/>
                <a:cs typeface="Arial" panose="020B0604020202020204" pitchFamily="34" charset="0"/>
              </a:rPr>
              <a:t>và kinh nghiệm thực tiễn</a:t>
            </a:r>
            <a:endParaRPr lang="en-US" dirty="0">
              <a:latin typeface="Arial" panose="020B0604020202020204" pitchFamily="34" charset="0"/>
              <a:cs typeface="Arial" panose="020B0604020202020204" pitchFamily="34" charset="0"/>
            </a:endParaRPr>
          </a:p>
        </p:txBody>
      </p:sp>
      <p:pic>
        <p:nvPicPr>
          <p:cNvPr id="30" name="Image 2" descr="preencoded.png"/>
          <p:cNvPicPr>
            <a:picLocks noChangeAspect="1"/>
          </p:cNvPicPr>
          <p:nvPr/>
        </p:nvPicPr>
        <p:blipFill>
          <a:blip r:embed="rId5"/>
          <a:stretch>
            <a:fillRect/>
          </a:stretch>
        </p:blipFill>
        <p:spPr>
          <a:xfrm>
            <a:off x="786169" y="6585769"/>
            <a:ext cx="6521410" cy="516017"/>
          </a:xfrm>
          <a:prstGeom prst="rect">
            <a:avLst/>
          </a:prstGeom>
        </p:spPr>
      </p:pic>
      <p:sp>
        <p:nvSpPr>
          <p:cNvPr id="31" name="Text 26"/>
          <p:cNvSpPr/>
          <p:nvPr/>
        </p:nvSpPr>
        <p:spPr>
          <a:xfrm>
            <a:off x="915113" y="7187804"/>
            <a:ext cx="1612583" cy="201454"/>
          </a:xfrm>
          <a:prstGeom prst="rect">
            <a:avLst/>
          </a:prstGeom>
          <a:noFill/>
          <a:ln/>
        </p:spPr>
        <p:txBody>
          <a:bodyPr wrap="none" lIns="0" tIns="0" rIns="0" bIns="0" rtlCol="0" anchor="t"/>
          <a:lstStyle/>
          <a:p>
            <a:pPr marL="0" indent="0" algn="l">
              <a:lnSpc>
                <a:spcPts val="1550"/>
              </a:lnSpc>
              <a:buNone/>
            </a:pPr>
            <a:r>
              <a:rPr lang="en-US" b="1" dirty="0">
                <a:solidFill>
                  <a:srgbClr val="D7E5D8"/>
                </a:solidFill>
                <a:latin typeface="Arial" panose="020B0604020202020204" pitchFamily="34" charset="0"/>
                <a:ea typeface="Syne Extra Bold" pitchFamily="34" charset="-122"/>
                <a:cs typeface="Arial" panose="020B0604020202020204" pitchFamily="34" charset="0"/>
              </a:rPr>
              <a:t>Tọa đàm</a:t>
            </a:r>
            <a:endParaRPr lang="en-US" dirty="0">
              <a:latin typeface="Arial" panose="020B0604020202020204" pitchFamily="34" charset="0"/>
              <a:cs typeface="Arial" panose="020B0604020202020204" pitchFamily="34" charset="0"/>
            </a:endParaRPr>
          </a:p>
        </p:txBody>
      </p:sp>
      <p:sp>
        <p:nvSpPr>
          <p:cNvPr id="32" name="Text 27"/>
          <p:cNvSpPr/>
          <p:nvPr/>
        </p:nvSpPr>
        <p:spPr>
          <a:xfrm>
            <a:off x="891074" y="7466648"/>
            <a:ext cx="6263521" cy="206454"/>
          </a:xfrm>
          <a:prstGeom prst="rect">
            <a:avLst/>
          </a:prstGeom>
          <a:noFill/>
          <a:ln/>
        </p:spPr>
        <p:txBody>
          <a:bodyPr wrap="none" lIns="0" tIns="0" rIns="0" bIns="0" rtlCol="0" anchor="t"/>
          <a:lstStyle/>
          <a:p>
            <a:pPr marL="0" indent="0" algn="l">
              <a:lnSpc>
                <a:spcPts val="2300"/>
              </a:lnSpc>
              <a:buNone/>
            </a:pPr>
            <a:r>
              <a:rPr lang="en-US" dirty="0">
                <a:solidFill>
                  <a:srgbClr val="D7E5D8"/>
                </a:solidFill>
                <a:latin typeface="Arial" panose="020B0604020202020204" pitchFamily="34" charset="0"/>
                <a:ea typeface="Syne" pitchFamily="34" charset="-122"/>
                <a:cs typeface="Arial" panose="020B0604020202020204" pitchFamily="34" charset="0"/>
              </a:rPr>
              <a:t>Tổ chức các hội thảo để thảo luận và hoàn thiện các </a:t>
            </a:r>
          </a:p>
          <a:p>
            <a:pPr marL="0" indent="0" algn="l">
              <a:lnSpc>
                <a:spcPts val="2300"/>
              </a:lnSpc>
              <a:buNone/>
            </a:pPr>
            <a:r>
              <a:rPr lang="en-US" dirty="0" err="1">
                <a:solidFill>
                  <a:srgbClr val="D7E5D8"/>
                </a:solidFill>
                <a:latin typeface="Arial" panose="020B0604020202020204" pitchFamily="34" charset="0"/>
                <a:ea typeface="Syne" pitchFamily="34" charset="-122"/>
                <a:cs typeface="Arial" panose="020B0604020202020204" pitchFamily="34" charset="0"/>
              </a:rPr>
              <a:t>khuyến</a:t>
            </a:r>
            <a:r>
              <a:rPr lang="en-US" dirty="0">
                <a:solidFill>
                  <a:srgbClr val="D7E5D8"/>
                </a:solidFill>
                <a:latin typeface="Arial" panose="020B0604020202020204" pitchFamily="34" charset="0"/>
                <a:ea typeface="Syne" pitchFamily="34" charset="-122"/>
                <a:cs typeface="Arial" panose="020B0604020202020204" pitchFamily="34" charset="0"/>
              </a:rPr>
              <a:t> nghị chính sách</a:t>
            </a:r>
            <a:endParaRPr lang="en-US" dirty="0">
              <a:latin typeface="Arial" panose="020B0604020202020204" pitchFamily="34" charset="0"/>
              <a:cs typeface="Arial" panose="020B0604020202020204" pitchFamily="34" charset="0"/>
            </a:endParaRPr>
          </a:p>
        </p:txBody>
      </p:sp>
      <p:pic>
        <p:nvPicPr>
          <p:cNvPr id="33" name="Image 3" descr="preencoded.png"/>
          <p:cNvPicPr>
            <a:picLocks noChangeAspect="1"/>
          </p:cNvPicPr>
          <p:nvPr/>
        </p:nvPicPr>
        <p:blipFill>
          <a:blip r:embed="rId6"/>
          <a:stretch>
            <a:fillRect/>
          </a:stretch>
        </p:blipFill>
        <p:spPr>
          <a:xfrm>
            <a:off x="7307579" y="6585769"/>
            <a:ext cx="6521410" cy="516017"/>
          </a:xfrm>
          <a:prstGeom prst="rect">
            <a:avLst/>
          </a:prstGeom>
        </p:spPr>
      </p:pic>
      <p:sp>
        <p:nvSpPr>
          <p:cNvPr id="34" name="Text 28"/>
          <p:cNvSpPr/>
          <p:nvPr/>
        </p:nvSpPr>
        <p:spPr>
          <a:xfrm>
            <a:off x="7436524" y="7187804"/>
            <a:ext cx="1964293" cy="201454"/>
          </a:xfrm>
          <a:prstGeom prst="rect">
            <a:avLst/>
          </a:prstGeom>
          <a:noFill/>
          <a:ln/>
        </p:spPr>
        <p:txBody>
          <a:bodyPr wrap="none" lIns="0" tIns="0" rIns="0" bIns="0" rtlCol="0" anchor="t"/>
          <a:lstStyle/>
          <a:p>
            <a:pPr marL="0" indent="0" algn="l">
              <a:lnSpc>
                <a:spcPts val="1550"/>
              </a:lnSpc>
              <a:buNone/>
            </a:pPr>
            <a:r>
              <a:rPr lang="en-US" b="1" dirty="0">
                <a:solidFill>
                  <a:srgbClr val="D7E5D8"/>
                </a:solidFill>
                <a:latin typeface="Arial" panose="020B0604020202020204" pitchFamily="34" charset="0"/>
                <a:ea typeface="Syne Extra Bold" pitchFamily="34" charset="-122"/>
                <a:cs typeface="Arial" panose="020B0604020202020204" pitchFamily="34" charset="0"/>
              </a:rPr>
              <a:t>Gửi khuyến nghị</a:t>
            </a:r>
            <a:endParaRPr lang="en-US" dirty="0">
              <a:latin typeface="Arial" panose="020B0604020202020204" pitchFamily="34" charset="0"/>
              <a:cs typeface="Arial" panose="020B0604020202020204" pitchFamily="34" charset="0"/>
            </a:endParaRPr>
          </a:p>
        </p:txBody>
      </p:sp>
      <p:sp>
        <p:nvSpPr>
          <p:cNvPr id="35" name="Text 29"/>
          <p:cNvSpPr/>
          <p:nvPr/>
        </p:nvSpPr>
        <p:spPr>
          <a:xfrm>
            <a:off x="7436524" y="7466648"/>
            <a:ext cx="6263521" cy="206454"/>
          </a:xfrm>
          <a:prstGeom prst="rect">
            <a:avLst/>
          </a:prstGeom>
          <a:noFill/>
          <a:ln/>
        </p:spPr>
        <p:txBody>
          <a:bodyPr wrap="none" lIns="0" tIns="0" rIns="0" bIns="0" rtlCol="0" anchor="t"/>
          <a:lstStyle/>
          <a:p>
            <a:pPr marL="0" indent="0" algn="l">
              <a:lnSpc>
                <a:spcPts val="1600"/>
              </a:lnSpc>
              <a:buNone/>
            </a:pPr>
            <a:r>
              <a:rPr lang="en-US" dirty="0">
                <a:solidFill>
                  <a:srgbClr val="D7E5D8"/>
                </a:solidFill>
                <a:latin typeface="Arial" panose="020B0604020202020204" pitchFamily="34" charset="0"/>
                <a:ea typeface="Syne" pitchFamily="34" charset="-122"/>
                <a:cs typeface="Arial" panose="020B0604020202020204" pitchFamily="34" charset="0"/>
              </a:rPr>
              <a:t>Trình các khuyến nghị đến các cơ quan có thẩm quyền để xem xét</a:t>
            </a:r>
            <a:endParaRPr lang="en-US" dirty="0">
              <a:latin typeface="Arial" panose="020B0604020202020204" pitchFamily="34" charset="0"/>
              <a:cs typeface="Arial" panose="020B0604020202020204" pitchFamily="34" charset="0"/>
            </a:endParaRPr>
          </a:p>
        </p:txBody>
      </p:sp>
      <p:sp>
        <p:nvSpPr>
          <p:cNvPr id="36" name="Text 0">
            <a:extLst>
              <a:ext uri="{FF2B5EF4-FFF2-40B4-BE49-F238E27FC236}">
                <a16:creationId xmlns:a16="http://schemas.microsoft.com/office/drawing/2014/main" id="{04AABF65-2521-7D32-2AC8-90D52CC43144}"/>
              </a:ext>
            </a:extLst>
          </p:cNvPr>
          <p:cNvSpPr/>
          <p:nvPr/>
        </p:nvSpPr>
        <p:spPr>
          <a:xfrm>
            <a:off x="793790" y="589002"/>
            <a:ext cx="7856915" cy="496133"/>
          </a:xfrm>
          <a:prstGeom prst="rect">
            <a:avLst/>
          </a:prstGeom>
          <a:noFill/>
          <a:ln/>
        </p:spPr>
        <p:txBody>
          <a:bodyPr wrap="none" lIns="0" tIns="0" rIns="0" bIns="0" rtlCol="0" anchor="t"/>
          <a:lstStyle/>
          <a:p>
            <a:pPr marL="0" indent="0" algn="l">
              <a:lnSpc>
                <a:spcPts val="3900"/>
              </a:lnSpc>
              <a:buNone/>
            </a:pPr>
            <a:r>
              <a:rPr lang="en-US" sz="3000" b="1">
                <a:solidFill>
                  <a:srgbClr val="FFFF00"/>
                </a:solidFill>
                <a:latin typeface="Arial" panose="020B0604020202020204" pitchFamily="34" charset="0"/>
                <a:ea typeface="Syne Extra Bold" pitchFamily="34" charset="-122"/>
                <a:cs typeface="Arial" panose="020B0604020202020204" pitchFamily="34" charset="0"/>
              </a:rPr>
              <a:t>KẾ HOẠCH PHỐI HỢP TRIỂN KHAI DỰ ÁN</a:t>
            </a:r>
            <a:endParaRPr lang="en-US" sz="3000" dirty="0">
              <a:solidFill>
                <a:srgbClr val="FFFF00"/>
              </a:solidFill>
              <a:latin typeface="Arial" panose="020B0604020202020204" pitchFamily="34" charset="0"/>
              <a:cs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00C91-EFFF-593F-54D1-B76860BFE3D6}"/>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17704F9C-2007-4EA9-B031-4D8D24DF1D90}"/>
              </a:ext>
            </a:extLst>
          </p:cNvPr>
          <p:cNvSpPr/>
          <p:nvPr/>
        </p:nvSpPr>
        <p:spPr>
          <a:xfrm>
            <a:off x="669413" y="1299411"/>
            <a:ext cx="13660548" cy="6641431"/>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0">
            <a:extLst>
              <a:ext uri="{FF2B5EF4-FFF2-40B4-BE49-F238E27FC236}">
                <a16:creationId xmlns:a16="http://schemas.microsoft.com/office/drawing/2014/main" id="{B0B929B6-62B8-8A58-3787-D350278E6318}"/>
              </a:ext>
            </a:extLst>
          </p:cNvPr>
          <p:cNvSpPr/>
          <p:nvPr/>
        </p:nvSpPr>
        <p:spPr>
          <a:xfrm>
            <a:off x="793790" y="589002"/>
            <a:ext cx="2899905" cy="496133"/>
          </a:xfrm>
          <a:prstGeom prst="rect">
            <a:avLst/>
          </a:prstGeom>
          <a:noFill/>
          <a:ln/>
        </p:spPr>
        <p:txBody>
          <a:bodyPr wrap="none" lIns="0" tIns="0" rIns="0" bIns="0" rtlCol="0" anchor="t"/>
          <a:lstStyle/>
          <a:p>
            <a:pPr marL="0" indent="0" algn="l">
              <a:lnSpc>
                <a:spcPts val="3900"/>
              </a:lnSpc>
              <a:buNone/>
            </a:pPr>
            <a:r>
              <a:rPr lang="en-US" sz="3600" b="1">
                <a:solidFill>
                  <a:srgbClr val="FFFF00"/>
                </a:solidFill>
                <a:latin typeface="Arial" panose="020B0604020202020204" pitchFamily="34" charset="0"/>
                <a:ea typeface="Syne Extra Bold" pitchFamily="34" charset="-122"/>
                <a:cs typeface="Arial" panose="020B0604020202020204" pitchFamily="34" charset="0"/>
              </a:rPr>
              <a:t>CAM KẾT</a:t>
            </a:r>
            <a:endParaRPr lang="en-US" sz="3600" dirty="0">
              <a:solidFill>
                <a:srgbClr val="FFFF00"/>
              </a:solidFill>
              <a:latin typeface="Arial" panose="020B0604020202020204" pitchFamily="34" charset="0"/>
              <a:cs typeface="Arial" panose="020B0604020202020204" pitchFamily="34" charset="0"/>
            </a:endParaRPr>
          </a:p>
        </p:txBody>
      </p:sp>
      <p:sp>
        <p:nvSpPr>
          <p:cNvPr id="2" name="Text 8">
            <a:extLst>
              <a:ext uri="{FF2B5EF4-FFF2-40B4-BE49-F238E27FC236}">
                <a16:creationId xmlns:a16="http://schemas.microsoft.com/office/drawing/2014/main" id="{A02DBA01-F844-1FE6-DE0E-6D8BB09D2EE7}"/>
              </a:ext>
            </a:extLst>
          </p:cNvPr>
          <p:cNvSpPr/>
          <p:nvPr/>
        </p:nvSpPr>
        <p:spPr>
          <a:xfrm>
            <a:off x="4427060" y="1805482"/>
            <a:ext cx="9228782" cy="5750350"/>
          </a:xfrm>
          <a:prstGeom prst="rect">
            <a:avLst/>
          </a:prstGeom>
          <a:noFill/>
          <a:ln/>
        </p:spPr>
        <p:txBody>
          <a:bodyPr wrap="square" lIns="0" tIns="0" rIns="0" bIns="0" rtlCol="0" anchor="t"/>
          <a:lstStyle/>
          <a:p>
            <a:pPr marL="342900" indent="-342900" algn="just">
              <a:lnSpc>
                <a:spcPts val="3700"/>
              </a:lnSpc>
              <a:spcAft>
                <a:spcPts val="600"/>
              </a:spcAft>
              <a:buAutoNum type="arabicPeriod"/>
            </a:pPr>
            <a:r>
              <a:rPr lang="en-US" sz="2500">
                <a:solidFill>
                  <a:srgbClr val="FFFFFF"/>
                </a:solidFill>
                <a:latin typeface="Arial" panose="020B0604020202020204" pitchFamily="34" charset="0"/>
                <a:ea typeface="Syne" pitchFamily="34" charset="-122"/>
                <a:cs typeface="Arial" panose="020B0604020202020204" pitchFamily="34" charset="0"/>
              </a:rPr>
              <a:t>Thực hiện đúng nội dung, tiến độ và đảm bảo hoàn thành các mục tiêu triển khai của dự án</a:t>
            </a:r>
          </a:p>
          <a:p>
            <a:pPr marL="342900" indent="-342900" algn="just">
              <a:lnSpc>
                <a:spcPts val="3700"/>
              </a:lnSpc>
              <a:spcAft>
                <a:spcPts val="600"/>
              </a:spcAft>
              <a:buAutoNum type="arabicPeriod"/>
            </a:pPr>
            <a:r>
              <a:rPr lang="en-US" sz="2500">
                <a:solidFill>
                  <a:srgbClr val="FFFFFF"/>
                </a:solidFill>
                <a:latin typeface="Arial" panose="020B0604020202020204" pitchFamily="34" charset="0"/>
                <a:ea typeface="Syne" pitchFamily="34" charset="-122"/>
                <a:cs typeface="Arial" panose="020B0604020202020204" pitchFamily="34" charset="0"/>
              </a:rPr>
              <a:t>Tuân thủ đầy đủ các quy định của Pháp luật, các văn bản của Chính phủ và của tỉnh trong các hoạt động triển khai dự án</a:t>
            </a:r>
          </a:p>
          <a:p>
            <a:pPr marL="342900" indent="-342900" algn="just">
              <a:lnSpc>
                <a:spcPts val="3700"/>
              </a:lnSpc>
              <a:spcAft>
                <a:spcPts val="600"/>
              </a:spcAft>
              <a:buAutoNum type="arabicPeriod"/>
            </a:pPr>
            <a:r>
              <a:rPr lang="en-US" sz="2500">
                <a:solidFill>
                  <a:srgbClr val="FFFFFF"/>
                </a:solidFill>
                <a:latin typeface="Arial" panose="020B0604020202020204" pitchFamily="34" charset="0"/>
                <a:ea typeface="Syne" pitchFamily="34" charset="-122"/>
                <a:cs typeface="Arial" panose="020B0604020202020204" pitchFamily="34" charset="0"/>
              </a:rPr>
              <a:t>Tuân thủ các cam kết, các quy định của Nhà tài trợ trong quá trình triển khai dự án</a:t>
            </a:r>
          </a:p>
          <a:p>
            <a:pPr marL="342900" indent="-342900" algn="just">
              <a:lnSpc>
                <a:spcPts val="3700"/>
              </a:lnSpc>
              <a:spcAft>
                <a:spcPts val="600"/>
              </a:spcAft>
              <a:buAutoNum type="arabicPeriod"/>
            </a:pPr>
            <a:r>
              <a:rPr lang="en-US" sz="2500">
                <a:solidFill>
                  <a:srgbClr val="FFFFFF"/>
                </a:solidFill>
                <a:latin typeface="Arial" panose="020B0604020202020204" pitchFamily="34" charset="0"/>
                <a:ea typeface="Syne" pitchFamily="34" charset="-122"/>
                <a:cs typeface="Arial" panose="020B0604020202020204" pitchFamily="34" charset="0"/>
              </a:rPr>
              <a:t> Thực hiện phối hợp đầy đủ, tin cậy, chuẩn mực và thiện chí với các đối tác trong các hoạt động phối hợp triển khai dự án</a:t>
            </a:r>
          </a:p>
          <a:p>
            <a:pPr marL="342900" indent="-342900" algn="just">
              <a:lnSpc>
                <a:spcPts val="3700"/>
              </a:lnSpc>
              <a:spcAft>
                <a:spcPts val="600"/>
              </a:spcAft>
              <a:buAutoNum type="arabicPeriod"/>
            </a:pPr>
            <a:r>
              <a:rPr lang="en-US" sz="2500">
                <a:solidFill>
                  <a:srgbClr val="FFFFFF"/>
                </a:solidFill>
                <a:latin typeface="Arial" panose="020B0604020202020204" pitchFamily="34" charset="0"/>
                <a:ea typeface="Syne" pitchFamily="34" charset="-122"/>
                <a:cs typeface="Arial" panose="020B0604020202020204" pitchFamily="34" charset="0"/>
              </a:rPr>
              <a:t>Tận dụng tối đa nguồn lực được hỗ trợ để đảm bảo các đối tượng hưởng lợi, các nhóm yếu thế, các tổ chức, cá nhân phát huy và duy trì bền vững các kết quả của dự án</a:t>
            </a:r>
            <a:endParaRPr lang="en-US" sz="2500" dirty="0">
              <a:latin typeface="Arial" panose="020B0604020202020204" pitchFamily="34" charset="0"/>
              <a:cs typeface="Arial" panose="020B0604020202020204" pitchFamily="34" charset="0"/>
            </a:endParaRPr>
          </a:p>
        </p:txBody>
      </p:sp>
      <p:pic>
        <p:nvPicPr>
          <p:cNvPr id="20" name="Image 2" descr="preencoded.png">
            <a:extLst>
              <a:ext uri="{FF2B5EF4-FFF2-40B4-BE49-F238E27FC236}">
                <a16:creationId xmlns:a16="http://schemas.microsoft.com/office/drawing/2014/main" id="{A757720D-16CC-1A7A-5D9B-43B8074CCB15}"/>
              </a:ext>
            </a:extLst>
          </p:cNvPr>
          <p:cNvPicPr>
            <a:picLocks noChangeAspect="1"/>
          </p:cNvPicPr>
          <p:nvPr/>
        </p:nvPicPr>
        <p:blipFill>
          <a:blip r:embed="rId3"/>
          <a:stretch>
            <a:fillRect/>
          </a:stretch>
        </p:blipFill>
        <p:spPr>
          <a:xfrm>
            <a:off x="695023" y="5193110"/>
            <a:ext cx="3552704" cy="1386505"/>
          </a:xfrm>
          <a:prstGeom prst="rect">
            <a:avLst/>
          </a:prstGeom>
        </p:spPr>
      </p:pic>
      <p:pic>
        <p:nvPicPr>
          <p:cNvPr id="21" name="Image 3" descr="preencoded.png">
            <a:extLst>
              <a:ext uri="{FF2B5EF4-FFF2-40B4-BE49-F238E27FC236}">
                <a16:creationId xmlns:a16="http://schemas.microsoft.com/office/drawing/2014/main" id="{1C827678-A0C7-4E42-138A-8E42B1C2D615}"/>
              </a:ext>
            </a:extLst>
          </p:cNvPr>
          <p:cNvPicPr>
            <a:picLocks noChangeAspect="1"/>
          </p:cNvPicPr>
          <p:nvPr/>
        </p:nvPicPr>
        <p:blipFill>
          <a:blip r:embed="rId4"/>
          <a:stretch>
            <a:fillRect/>
          </a:stretch>
        </p:blipFill>
        <p:spPr>
          <a:xfrm>
            <a:off x="1410981" y="2573781"/>
            <a:ext cx="1950942" cy="1674794"/>
          </a:xfrm>
          <a:prstGeom prst="rect">
            <a:avLst/>
          </a:prstGeom>
        </p:spPr>
      </p:pic>
    </p:spTree>
    <p:extLst>
      <p:ext uri="{BB962C8B-B14F-4D97-AF65-F5344CB8AC3E}">
        <p14:creationId xmlns:p14="http://schemas.microsoft.com/office/powerpoint/2010/main" val="7107816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Shape 0"/>
          <p:cNvSpPr/>
          <p:nvPr/>
        </p:nvSpPr>
        <p:spPr>
          <a:xfrm>
            <a:off x="9144000" y="0"/>
            <a:ext cx="5486400" cy="8229600"/>
          </a:xfrm>
          <a:prstGeom prst="rect">
            <a:avLst/>
          </a:prstGeom>
          <a:solidFill>
            <a:srgbClr val="DFDFE0"/>
          </a:solidFill>
          <a:ln/>
        </p:spPr>
      </p:sp>
      <p:pic>
        <p:nvPicPr>
          <p:cNvPr id="4" name="Image 1" descr="preencoded.png"/>
          <p:cNvPicPr>
            <a:picLocks noChangeAspect="1"/>
          </p:cNvPicPr>
          <p:nvPr/>
        </p:nvPicPr>
        <p:blipFill>
          <a:blip r:embed="rId4"/>
          <a:stretch>
            <a:fillRect/>
          </a:stretch>
        </p:blipFill>
        <p:spPr>
          <a:xfrm>
            <a:off x="9144000" y="0"/>
            <a:ext cx="5486400" cy="8229600"/>
          </a:xfrm>
          <a:prstGeom prst="rect">
            <a:avLst/>
          </a:prstGeom>
        </p:spPr>
      </p:pic>
      <p:sp>
        <p:nvSpPr>
          <p:cNvPr id="5" name="Text 1"/>
          <p:cNvSpPr/>
          <p:nvPr/>
        </p:nvSpPr>
        <p:spPr>
          <a:xfrm>
            <a:off x="180474" y="2525066"/>
            <a:ext cx="8843210" cy="1294748"/>
          </a:xfrm>
          <a:prstGeom prst="rect">
            <a:avLst/>
          </a:prstGeom>
          <a:noFill/>
          <a:ln/>
        </p:spPr>
        <p:txBody>
          <a:bodyPr wrap="square" lIns="0" tIns="0" rIns="0" bIns="0" rtlCol="0" anchor="t"/>
          <a:lstStyle/>
          <a:p>
            <a:pPr marL="0" indent="0" algn="ctr">
              <a:lnSpc>
                <a:spcPts val="9750"/>
              </a:lnSpc>
              <a:buNone/>
            </a:pPr>
            <a:r>
              <a:rPr lang="en-US" sz="5000" b="1" dirty="0">
                <a:solidFill>
                  <a:srgbClr val="FFFFFF"/>
                </a:solidFill>
                <a:latin typeface="Arial" panose="020B0604020202020204" pitchFamily="34" charset="0"/>
                <a:ea typeface="Syne Extra Bold" pitchFamily="34" charset="-122"/>
                <a:cs typeface="Arial" panose="020B0604020202020204" pitchFamily="34" charset="0"/>
              </a:rPr>
              <a:t>XIN TRÂN TRỌNG CẢM ƠN</a:t>
            </a:r>
            <a:endParaRPr lang="en-US" sz="5000" dirty="0">
              <a:latin typeface="Arial" panose="020B0604020202020204" pitchFamily="34" charset="0"/>
              <a:cs typeface="Arial" panose="020B0604020202020204" pitchFamily="34" charset="0"/>
            </a:endParaRPr>
          </a:p>
        </p:txBody>
      </p:sp>
      <p:pic>
        <p:nvPicPr>
          <p:cNvPr id="9" name="Image 0" descr="preencoded.png">
            <a:extLst>
              <a:ext uri="{FF2B5EF4-FFF2-40B4-BE49-F238E27FC236}">
                <a16:creationId xmlns:a16="http://schemas.microsoft.com/office/drawing/2014/main" id="{A48572C3-1E58-5BD6-1648-93B61080CCAD}"/>
              </a:ext>
            </a:extLst>
          </p:cNvPr>
          <p:cNvPicPr>
            <a:picLocks noChangeAspect="1"/>
          </p:cNvPicPr>
          <p:nvPr/>
        </p:nvPicPr>
        <p:blipFill>
          <a:blip r:embed="rId5"/>
          <a:stretch>
            <a:fillRect/>
          </a:stretch>
        </p:blipFill>
        <p:spPr>
          <a:xfrm>
            <a:off x="9144000" y="0"/>
            <a:ext cx="5486400" cy="8229600"/>
          </a:xfrm>
          <a:prstGeom prst="rect">
            <a:avLst/>
          </a:prstGeom>
        </p:spPr>
      </p:pic>
      <p:sp>
        <p:nvSpPr>
          <p:cNvPr id="10" name="Text 1">
            <a:extLst>
              <a:ext uri="{FF2B5EF4-FFF2-40B4-BE49-F238E27FC236}">
                <a16:creationId xmlns:a16="http://schemas.microsoft.com/office/drawing/2014/main" id="{D0831ED8-F961-081E-C7F7-3BFD3FCDB51E}"/>
              </a:ext>
            </a:extLst>
          </p:cNvPr>
          <p:cNvSpPr/>
          <p:nvPr/>
        </p:nvSpPr>
        <p:spPr>
          <a:xfrm>
            <a:off x="180474" y="6612280"/>
            <a:ext cx="5390442" cy="1973179"/>
          </a:xfrm>
          <a:prstGeom prst="rect">
            <a:avLst/>
          </a:prstGeom>
          <a:noFill/>
          <a:ln/>
        </p:spPr>
        <p:txBody>
          <a:bodyPr wrap="none" lIns="0" tIns="0" rIns="0" bIns="0" rtlCol="0" anchor="t"/>
          <a:lstStyle/>
          <a:p>
            <a:pPr marL="0" indent="0">
              <a:lnSpc>
                <a:spcPts val="2350"/>
              </a:lnSpc>
              <a:buNone/>
            </a:pPr>
            <a:r>
              <a:rPr lang="en-US" sz="2000" b="1" dirty="0">
                <a:solidFill>
                  <a:srgbClr val="FFFF00"/>
                </a:solidFill>
                <a:latin typeface="Arial" panose="020B0604020202020204" pitchFamily="34" charset="0"/>
                <a:ea typeface="Syne" pitchFamily="34" charset="-122"/>
                <a:cs typeface="Arial" panose="020B0604020202020204" pitchFamily="34" charset="0"/>
              </a:rPr>
              <a:t>TS. Trần </a:t>
            </a:r>
            <a:r>
              <a:rPr lang="en-US" sz="2000" b="1" dirty="0" err="1">
                <a:solidFill>
                  <a:srgbClr val="FFFF00"/>
                </a:solidFill>
                <a:latin typeface="Arial" panose="020B0604020202020204" pitchFamily="34" charset="0"/>
                <a:ea typeface="Syne" pitchFamily="34" charset="-122"/>
                <a:cs typeface="Arial" panose="020B0604020202020204" pitchFamily="34" charset="0"/>
              </a:rPr>
              <a:t>Diễm</a:t>
            </a:r>
            <a:r>
              <a:rPr lang="en-US" sz="2000" b="1" dirty="0">
                <a:solidFill>
                  <a:srgbClr val="FFFF00"/>
                </a:solidFill>
                <a:latin typeface="Arial" panose="020B0604020202020204" pitchFamily="34" charset="0"/>
                <a:ea typeface="Syne" pitchFamily="34" charset="-122"/>
                <a:cs typeface="Arial" panose="020B0604020202020204" pitchFamily="34" charset="0"/>
              </a:rPr>
              <a:t> Phúc</a:t>
            </a:r>
          </a:p>
          <a:p>
            <a:pPr>
              <a:lnSpc>
                <a:spcPts val="2350"/>
              </a:lnSpc>
            </a:pPr>
            <a:r>
              <a:rPr lang="en-US" sz="2000" dirty="0" err="1">
                <a:solidFill>
                  <a:srgbClr val="FFFF00"/>
                </a:solidFill>
                <a:latin typeface="Arial" panose="020B0604020202020204" pitchFamily="34" charset="0"/>
                <a:ea typeface="Syne" pitchFamily="34" charset="-122"/>
                <a:cs typeface="Arial" panose="020B0604020202020204" pitchFamily="34" charset="0"/>
              </a:rPr>
              <a:t>Phó</a:t>
            </a:r>
            <a:r>
              <a:rPr lang="en-US" sz="2000" dirty="0">
                <a:solidFill>
                  <a:srgbClr val="FFFF00"/>
                </a:solidFill>
                <a:latin typeface="Arial" panose="020B0604020202020204" pitchFamily="34" charset="0"/>
                <a:ea typeface="Syne" pitchFamily="34" charset="-122"/>
                <a:cs typeface="Arial" panose="020B0604020202020204" pitchFamily="34" charset="0"/>
              </a:rPr>
              <a:t> Giám đốc Trung tâm Chuyển đổi số và Công nghệ thông tin </a:t>
            </a:r>
          </a:p>
          <a:p>
            <a:pPr>
              <a:lnSpc>
                <a:spcPts val="2350"/>
              </a:lnSpc>
            </a:pPr>
            <a:r>
              <a:rPr lang="en-US" sz="2000" dirty="0">
                <a:solidFill>
                  <a:srgbClr val="FFFF00"/>
                </a:solidFill>
                <a:latin typeface="Arial" panose="020B0604020202020204" pitchFamily="34" charset="0"/>
                <a:ea typeface="Syne" pitchFamily="34" charset="-122"/>
                <a:cs typeface="Arial" panose="020B0604020202020204" pitchFamily="34" charset="0"/>
              </a:rPr>
              <a:t>Giám đốc Dự án</a:t>
            </a:r>
          </a:p>
          <a:p>
            <a:pPr>
              <a:lnSpc>
                <a:spcPts val="2350"/>
              </a:lnSpc>
            </a:pPr>
            <a:r>
              <a:rPr lang="en-US" sz="2000" dirty="0">
                <a:solidFill>
                  <a:srgbClr val="FFFF00"/>
                </a:solidFill>
                <a:latin typeface="Arial" panose="020B0604020202020204" pitchFamily="34" charset="0"/>
                <a:ea typeface="Syne" pitchFamily="34" charset="-122"/>
                <a:cs typeface="Arial" panose="020B0604020202020204" pitchFamily="34" charset="0"/>
              </a:rPr>
              <a:t>Điện thoại: 0915.272327</a:t>
            </a:r>
          </a:p>
          <a:p>
            <a:pPr>
              <a:lnSpc>
                <a:spcPts val="2350"/>
              </a:lnSpc>
            </a:pPr>
            <a:r>
              <a:rPr lang="en-US" sz="2000" dirty="0">
                <a:solidFill>
                  <a:srgbClr val="FFFF00"/>
                </a:solidFill>
                <a:latin typeface="Arial" panose="020B0604020202020204" pitchFamily="34" charset="0"/>
                <a:cs typeface="Arial" panose="020B0604020202020204" pitchFamily="34" charset="0"/>
              </a:rPr>
              <a:t>Email: </a:t>
            </a:r>
            <a:r>
              <a:rPr lang="en-US" sz="2000" dirty="0" err="1">
                <a:solidFill>
                  <a:srgbClr val="FFFF00"/>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trandiemphuc@quangtri.gov.vn</a:t>
            </a:r>
            <a:r>
              <a:rPr lang="en-US" sz="2000" dirty="0">
                <a:solidFill>
                  <a:srgbClr val="FFFF00"/>
                </a:solidFill>
                <a:latin typeface="Arial" panose="020B0604020202020204" pitchFamily="34" charset="0"/>
                <a:cs typeface="Arial" panose="020B0604020202020204" pitchFamily="34" charset="0"/>
              </a:rPr>
              <a:t> – </a:t>
            </a:r>
            <a:r>
              <a:rPr lang="en-US" sz="2000" dirty="0" err="1">
                <a:solidFill>
                  <a:srgbClr val="FFFF00"/>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phuctd@gmail.com</a:t>
            </a:r>
            <a:r>
              <a:rPr lang="en-US" sz="2000" dirty="0">
                <a:solidFill>
                  <a:srgbClr val="FFFF00"/>
                </a:solidFill>
                <a:latin typeface="Arial" panose="020B0604020202020204" pitchFamily="34" charset="0"/>
                <a:cs typeface="Arial" panose="020B0604020202020204" pitchFamily="34" charset="0"/>
              </a:rPr>
              <a:t> </a:t>
            </a:r>
          </a:p>
          <a:p>
            <a:pPr algn="ctr">
              <a:lnSpc>
                <a:spcPts val="2350"/>
              </a:lnSpc>
            </a:pPr>
            <a:endParaRPr lang="en-US" sz="2000" dirty="0">
              <a:solidFill>
                <a:srgbClr val="FFFF00"/>
              </a:solidFill>
              <a:latin typeface="Arial" panose="020B0604020202020204" pitchFamily="34" charset="0"/>
              <a:cs typeface="Arial" panose="020B0604020202020204" pitchFamily="34" charset="0"/>
            </a:endParaRPr>
          </a:p>
          <a:p>
            <a:pPr marL="0" indent="0" algn="ctr">
              <a:lnSpc>
                <a:spcPts val="2350"/>
              </a:lnSpc>
              <a:buNone/>
            </a:pPr>
            <a:endParaRPr lang="en-US" sz="2000" dirty="0">
              <a:solidFill>
                <a:srgbClr val="FFFF00"/>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6B1345F3-C403-898C-A670-AFC21938A51B}"/>
              </a:ext>
            </a:extLst>
          </p:cNvPr>
          <p:cNvCxnSpPr/>
          <p:nvPr/>
        </p:nvCxnSpPr>
        <p:spPr>
          <a:xfrm>
            <a:off x="2081463" y="3819814"/>
            <a:ext cx="5089358" cy="0"/>
          </a:xfrm>
          <a:prstGeom prst="line">
            <a:avLst/>
          </a:prstGeom>
        </p:spPr>
        <p:style>
          <a:lnRef idx="1">
            <a:schemeClr val="accent2"/>
          </a:lnRef>
          <a:fillRef idx="0">
            <a:schemeClr val="accent2"/>
          </a:fillRef>
          <a:effectRef idx="0">
            <a:schemeClr val="accent2"/>
          </a:effectRef>
          <a:fontRef idx="minor">
            <a:schemeClr val="tx1"/>
          </a:fontRef>
        </p:style>
      </p:cxnSp>
      <p:pic>
        <p:nvPicPr>
          <p:cNvPr id="6" name="Image 1" descr="preencoded.png">
            <a:extLst>
              <a:ext uri="{FF2B5EF4-FFF2-40B4-BE49-F238E27FC236}">
                <a16:creationId xmlns:a16="http://schemas.microsoft.com/office/drawing/2014/main" id="{9473D064-BB74-4FBA-BFE9-4E9339E35F68}"/>
              </a:ext>
            </a:extLst>
          </p:cNvPr>
          <p:cNvPicPr>
            <a:picLocks noChangeAspect="1"/>
          </p:cNvPicPr>
          <p:nvPr/>
        </p:nvPicPr>
        <p:blipFill>
          <a:blip r:embed="rId8"/>
          <a:stretch>
            <a:fillRect/>
          </a:stretch>
        </p:blipFill>
        <p:spPr>
          <a:xfrm>
            <a:off x="7379987" y="334146"/>
            <a:ext cx="897740" cy="917141"/>
          </a:xfrm>
          <a:prstGeom prst="rect">
            <a:avLst/>
          </a:prstGeom>
        </p:spPr>
      </p:pic>
      <p:pic>
        <p:nvPicPr>
          <p:cNvPr id="7" name="Image 2" descr="preencoded.png">
            <a:extLst>
              <a:ext uri="{FF2B5EF4-FFF2-40B4-BE49-F238E27FC236}">
                <a16:creationId xmlns:a16="http://schemas.microsoft.com/office/drawing/2014/main" id="{79CB028B-CDCB-E4FC-E487-1976DABEB709}"/>
              </a:ext>
            </a:extLst>
          </p:cNvPr>
          <p:cNvPicPr>
            <a:picLocks noChangeAspect="1"/>
          </p:cNvPicPr>
          <p:nvPr/>
        </p:nvPicPr>
        <p:blipFill>
          <a:blip r:embed="rId9"/>
          <a:stretch>
            <a:fillRect/>
          </a:stretch>
        </p:blipFill>
        <p:spPr>
          <a:xfrm>
            <a:off x="2942385" y="104579"/>
            <a:ext cx="3552704" cy="1386505"/>
          </a:xfrm>
          <a:prstGeom prst="rect">
            <a:avLst/>
          </a:prstGeom>
        </p:spPr>
      </p:pic>
      <p:pic>
        <p:nvPicPr>
          <p:cNvPr id="8" name="Image 3" descr="preencoded.png">
            <a:extLst>
              <a:ext uri="{FF2B5EF4-FFF2-40B4-BE49-F238E27FC236}">
                <a16:creationId xmlns:a16="http://schemas.microsoft.com/office/drawing/2014/main" id="{0F805965-4336-3D51-7C70-25FA4DADA456}"/>
              </a:ext>
            </a:extLst>
          </p:cNvPr>
          <p:cNvPicPr>
            <a:picLocks noChangeAspect="1"/>
          </p:cNvPicPr>
          <p:nvPr/>
        </p:nvPicPr>
        <p:blipFill>
          <a:blip r:embed="rId10"/>
          <a:stretch>
            <a:fillRect/>
          </a:stretch>
        </p:blipFill>
        <p:spPr>
          <a:xfrm>
            <a:off x="972139" y="310913"/>
            <a:ext cx="1284446" cy="110263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1088350"/>
            <a:ext cx="9619536" cy="620078"/>
          </a:xfrm>
          <a:prstGeom prst="rect">
            <a:avLst/>
          </a:prstGeom>
          <a:noFill/>
          <a:ln/>
        </p:spPr>
        <p:txBody>
          <a:bodyPr wrap="none" lIns="0" tIns="0" rIns="0" bIns="0" rtlCol="0" anchor="t"/>
          <a:lstStyle/>
          <a:p>
            <a:pPr marL="0" indent="0" algn="l">
              <a:lnSpc>
                <a:spcPts val="4850"/>
              </a:lnSpc>
              <a:buNone/>
            </a:pPr>
            <a:r>
              <a:rPr lang="en-US" sz="3600" b="1">
                <a:solidFill>
                  <a:srgbClr val="FFFF00"/>
                </a:solidFill>
                <a:latin typeface="Arial" panose="020B0604020202020204" pitchFamily="34" charset="0"/>
                <a:ea typeface="Syne Extra Bold" pitchFamily="34" charset="-122"/>
                <a:cs typeface="Arial" panose="020B0604020202020204" pitchFamily="34" charset="0"/>
              </a:rPr>
              <a:t>THÔNG TIN CHUNG VỀ DỰ ÁN</a:t>
            </a:r>
            <a:endParaRPr lang="en-US" sz="3600" dirty="0">
              <a:solidFill>
                <a:srgbClr val="FFFF00"/>
              </a:solidFill>
              <a:latin typeface="Arial" panose="020B0604020202020204" pitchFamily="34" charset="0"/>
              <a:cs typeface="Arial" panose="020B0604020202020204" pitchFamily="34" charset="0"/>
            </a:endParaRPr>
          </a:p>
        </p:txBody>
      </p:sp>
      <p:sp>
        <p:nvSpPr>
          <p:cNvPr id="3" name="Shape 1"/>
          <p:cNvSpPr/>
          <p:nvPr/>
        </p:nvSpPr>
        <p:spPr>
          <a:xfrm>
            <a:off x="779058" y="1955497"/>
            <a:ext cx="6422231" cy="1966452"/>
          </a:xfrm>
          <a:prstGeom prst="roundRect">
            <a:avLst>
              <a:gd name="adj" fmla="val 5532"/>
            </a:avLst>
          </a:prstGeom>
          <a:solidFill>
            <a:srgbClr val="152025">
              <a:alpha val="95000"/>
            </a:srgbClr>
          </a:solidFill>
          <a:ln w="22860">
            <a:solidFill>
              <a:srgbClr val="6D9121"/>
            </a:solidFill>
            <a:prstDash val="solid"/>
          </a:ln>
        </p:spPr>
        <p:txBody>
          <a:bodyPr/>
          <a:lstStyle/>
          <a:p>
            <a:endParaRPr lang="en-US" dirty="0"/>
          </a:p>
        </p:txBody>
      </p:sp>
      <p:sp>
        <p:nvSpPr>
          <p:cNvPr id="4" name="Shape 2"/>
          <p:cNvSpPr/>
          <p:nvPr/>
        </p:nvSpPr>
        <p:spPr>
          <a:xfrm>
            <a:off x="793790" y="1955498"/>
            <a:ext cx="45719" cy="1954894"/>
          </a:xfrm>
          <a:prstGeom prst="roundRect">
            <a:avLst>
              <a:gd name="adj" fmla="val 182326"/>
            </a:avLst>
          </a:prstGeom>
          <a:solidFill>
            <a:srgbClr val="A9F00F"/>
          </a:solidFill>
          <a:ln/>
        </p:spPr>
      </p:sp>
      <p:sp>
        <p:nvSpPr>
          <p:cNvPr id="5" name="Text 3"/>
          <p:cNvSpPr/>
          <p:nvPr/>
        </p:nvSpPr>
        <p:spPr>
          <a:xfrm>
            <a:off x="1037868" y="2171402"/>
            <a:ext cx="2480905" cy="310158"/>
          </a:xfrm>
          <a:prstGeom prst="rect">
            <a:avLst/>
          </a:prstGeom>
          <a:noFill/>
          <a:ln/>
        </p:spPr>
        <p:txBody>
          <a:bodyPr wrap="none" lIns="0" tIns="0" rIns="0" bIns="0" rtlCol="0" anchor="t"/>
          <a:lstStyle/>
          <a:p>
            <a:pPr marL="0" indent="0" algn="l">
              <a:lnSpc>
                <a:spcPts val="2400"/>
              </a:lnSpc>
              <a:buNone/>
            </a:pPr>
            <a:r>
              <a:rPr lang="en-US" sz="2000" b="1" dirty="0">
                <a:solidFill>
                  <a:srgbClr val="00B050"/>
                </a:solidFill>
                <a:latin typeface="Arial" panose="020B0604020202020204" pitchFamily="34" charset="0"/>
                <a:ea typeface="Syne Extra Bold" pitchFamily="34" charset="-122"/>
                <a:cs typeface="Arial" panose="020B0604020202020204" pitchFamily="34" charset="0"/>
              </a:rPr>
              <a:t>Tên dự án</a:t>
            </a:r>
            <a:endParaRPr lang="en-US" sz="2000" dirty="0">
              <a:solidFill>
                <a:srgbClr val="00B050"/>
              </a:solidFill>
              <a:latin typeface="Arial" panose="020B0604020202020204" pitchFamily="34" charset="0"/>
              <a:cs typeface="Arial" panose="020B0604020202020204" pitchFamily="34" charset="0"/>
            </a:endParaRPr>
          </a:p>
        </p:txBody>
      </p:sp>
      <p:sp>
        <p:nvSpPr>
          <p:cNvPr id="6" name="Text 4"/>
          <p:cNvSpPr/>
          <p:nvPr/>
        </p:nvSpPr>
        <p:spPr>
          <a:xfrm>
            <a:off x="1060728" y="2541091"/>
            <a:ext cx="5934075" cy="1018381"/>
          </a:xfrm>
          <a:prstGeom prst="rect">
            <a:avLst/>
          </a:prstGeom>
          <a:noFill/>
          <a:ln/>
        </p:spPr>
        <p:txBody>
          <a:bodyPr wrap="square" lIns="0" tIns="0" rIns="0" bIns="0" rtlCol="0" anchor="t"/>
          <a:lstStyle/>
          <a:p>
            <a:pPr marL="0" indent="0" algn="l">
              <a:lnSpc>
                <a:spcPts val="2500"/>
              </a:lnSpc>
              <a:buNone/>
            </a:pPr>
            <a:r>
              <a:rPr lang="en-US" sz="2000" dirty="0">
                <a:solidFill>
                  <a:schemeClr val="bg1"/>
                </a:solidFill>
                <a:latin typeface="Arial" panose="020B0604020202020204" pitchFamily="34" charset="0"/>
                <a:ea typeface="Syne" pitchFamily="34" charset="-122"/>
                <a:cs typeface="Arial" panose="020B0604020202020204" pitchFamily="34" charset="0"/>
              </a:rPr>
              <a:t>Tăng cường tiếp cận thông tin thông qua chuyển đổi số trong quản lý bền vững tài nguyên thiên nhiên và bảo vệ môi trường</a:t>
            </a:r>
            <a:endParaRPr lang="en-US" sz="2000" dirty="0">
              <a:solidFill>
                <a:schemeClr val="bg1"/>
              </a:solidFill>
              <a:latin typeface="Arial" panose="020B0604020202020204" pitchFamily="34" charset="0"/>
              <a:cs typeface="Arial" panose="020B0604020202020204" pitchFamily="34" charset="0"/>
            </a:endParaRPr>
          </a:p>
        </p:txBody>
      </p:sp>
      <p:sp>
        <p:nvSpPr>
          <p:cNvPr id="7" name="Shape 5"/>
          <p:cNvSpPr/>
          <p:nvPr/>
        </p:nvSpPr>
        <p:spPr>
          <a:xfrm>
            <a:off x="7568684" y="4209150"/>
            <a:ext cx="6422231" cy="1544544"/>
          </a:xfrm>
          <a:prstGeom prst="roundRect">
            <a:avLst>
              <a:gd name="adj" fmla="val 5532"/>
            </a:avLst>
          </a:prstGeom>
          <a:solidFill>
            <a:srgbClr val="152025">
              <a:alpha val="95000"/>
            </a:srgbClr>
          </a:solidFill>
          <a:ln w="22860">
            <a:solidFill>
              <a:srgbClr val="6D9121"/>
            </a:solidFill>
            <a:prstDash val="solid"/>
          </a:ln>
        </p:spPr>
      </p:sp>
      <p:sp>
        <p:nvSpPr>
          <p:cNvPr id="8" name="Shape 6"/>
          <p:cNvSpPr/>
          <p:nvPr/>
        </p:nvSpPr>
        <p:spPr>
          <a:xfrm>
            <a:off x="7568684" y="4246958"/>
            <a:ext cx="45720" cy="1506736"/>
          </a:xfrm>
          <a:prstGeom prst="roundRect">
            <a:avLst>
              <a:gd name="adj" fmla="val 182326"/>
            </a:avLst>
          </a:prstGeom>
          <a:solidFill>
            <a:srgbClr val="A9F00F"/>
          </a:solidFill>
          <a:ln/>
        </p:spPr>
      </p:sp>
      <p:sp>
        <p:nvSpPr>
          <p:cNvPr id="9" name="Text 7"/>
          <p:cNvSpPr/>
          <p:nvPr/>
        </p:nvSpPr>
        <p:spPr>
          <a:xfrm>
            <a:off x="7835622" y="4468176"/>
            <a:ext cx="2480905" cy="310158"/>
          </a:xfrm>
          <a:prstGeom prst="rect">
            <a:avLst/>
          </a:prstGeom>
          <a:noFill/>
          <a:ln/>
        </p:spPr>
        <p:txBody>
          <a:bodyPr wrap="none" lIns="0" tIns="0" rIns="0" bIns="0" rtlCol="0" anchor="t"/>
          <a:lstStyle/>
          <a:p>
            <a:pPr marL="0" indent="0" algn="l">
              <a:lnSpc>
                <a:spcPts val="2400"/>
              </a:lnSpc>
              <a:buNone/>
            </a:pPr>
            <a:r>
              <a:rPr lang="en-US" sz="2000" b="1" dirty="0">
                <a:solidFill>
                  <a:srgbClr val="00B050"/>
                </a:solidFill>
                <a:latin typeface="Arial" panose="020B0604020202020204" pitchFamily="34" charset="0"/>
                <a:ea typeface="Syne Extra Bold" pitchFamily="34" charset="-122"/>
                <a:cs typeface="Arial" panose="020B0604020202020204" pitchFamily="34" charset="0"/>
              </a:rPr>
              <a:t>Phạm vi</a:t>
            </a:r>
            <a:endParaRPr lang="en-US" sz="2000" dirty="0">
              <a:solidFill>
                <a:srgbClr val="00B050"/>
              </a:solidFill>
              <a:latin typeface="Arial" panose="020B0604020202020204" pitchFamily="34" charset="0"/>
              <a:cs typeface="Arial" panose="020B0604020202020204" pitchFamily="34" charset="0"/>
            </a:endParaRPr>
          </a:p>
        </p:txBody>
      </p:sp>
      <p:sp>
        <p:nvSpPr>
          <p:cNvPr id="10" name="Text 8"/>
          <p:cNvSpPr/>
          <p:nvPr/>
        </p:nvSpPr>
        <p:spPr>
          <a:xfrm>
            <a:off x="7835622" y="4897397"/>
            <a:ext cx="5934075" cy="317540"/>
          </a:xfrm>
          <a:prstGeom prst="rect">
            <a:avLst/>
          </a:prstGeom>
          <a:noFill/>
          <a:ln/>
        </p:spPr>
        <p:txBody>
          <a:bodyPr wrap="none" lIns="0" tIns="0" rIns="0" bIns="0" rtlCol="0" anchor="t"/>
          <a:lstStyle/>
          <a:p>
            <a:pPr marL="0" indent="0" algn="l">
              <a:lnSpc>
                <a:spcPts val="2500"/>
              </a:lnSpc>
              <a:buNone/>
            </a:pPr>
            <a:r>
              <a:rPr lang="en-US" sz="2000" dirty="0">
                <a:solidFill>
                  <a:srgbClr val="D7E5D8"/>
                </a:solidFill>
                <a:latin typeface="Arial" panose="020B0604020202020204" pitchFamily="34" charset="0"/>
                <a:ea typeface="Syne" pitchFamily="34" charset="-122"/>
                <a:cs typeface="Arial" panose="020B0604020202020204" pitchFamily="34" charset="0"/>
              </a:rPr>
              <a:t>Tỉnh </a:t>
            </a:r>
            <a:r>
              <a:rPr lang="en-US" sz="2000">
                <a:solidFill>
                  <a:srgbClr val="D7E5D8"/>
                </a:solidFill>
                <a:latin typeface="Arial" panose="020B0604020202020204" pitchFamily="34" charset="0"/>
                <a:ea typeface="Syne" pitchFamily="34" charset="-122"/>
                <a:cs typeface="Arial" panose="020B0604020202020204" pitchFamily="34" charset="0"/>
              </a:rPr>
              <a:t>Quảng Trị </a:t>
            </a:r>
            <a:r>
              <a:rPr lang="en-US" sz="2000" dirty="0">
                <a:solidFill>
                  <a:srgbClr val="D7E5D8"/>
                </a:solidFill>
                <a:latin typeface="Arial" panose="020B0604020202020204" pitchFamily="34" charset="0"/>
                <a:ea typeface="Syne" pitchFamily="34" charset="-122"/>
                <a:cs typeface="Arial" panose="020B0604020202020204" pitchFamily="34" charset="0"/>
              </a:rPr>
              <a:t>và thí điểm tại xã Bố Trạch </a:t>
            </a:r>
          </a:p>
          <a:p>
            <a:pPr marL="0" indent="0" algn="l">
              <a:lnSpc>
                <a:spcPts val="2500"/>
              </a:lnSpc>
              <a:buNone/>
            </a:pPr>
            <a:r>
              <a:rPr lang="en-US" sz="2000" dirty="0">
                <a:solidFill>
                  <a:srgbClr val="D7E5D8"/>
                </a:solidFill>
                <a:latin typeface="Arial" panose="020B0604020202020204" pitchFamily="34" charset="0"/>
                <a:ea typeface="Syne" pitchFamily="34" charset="-122"/>
                <a:cs typeface="Arial" panose="020B0604020202020204" pitchFamily="34" charset="0"/>
              </a:rPr>
              <a:t>và xã Phong Nha</a:t>
            </a:r>
            <a:endParaRPr lang="en-US" sz="2000" dirty="0">
              <a:latin typeface="Arial" panose="020B0604020202020204" pitchFamily="34" charset="0"/>
              <a:cs typeface="Arial" panose="020B0604020202020204" pitchFamily="34" charset="0"/>
            </a:endParaRPr>
          </a:p>
        </p:txBody>
      </p:sp>
      <p:sp>
        <p:nvSpPr>
          <p:cNvPr id="11" name="Shape 9"/>
          <p:cNvSpPr/>
          <p:nvPr/>
        </p:nvSpPr>
        <p:spPr>
          <a:xfrm>
            <a:off x="793790" y="4209150"/>
            <a:ext cx="6422231" cy="1581580"/>
          </a:xfrm>
          <a:prstGeom prst="roundRect">
            <a:avLst>
              <a:gd name="adj" fmla="val 4289"/>
            </a:avLst>
          </a:prstGeom>
          <a:solidFill>
            <a:srgbClr val="152025">
              <a:alpha val="95000"/>
            </a:srgbClr>
          </a:solidFill>
          <a:ln w="22860">
            <a:solidFill>
              <a:srgbClr val="6D9121"/>
            </a:solidFill>
            <a:prstDash val="solid"/>
          </a:ln>
        </p:spPr>
      </p:sp>
      <p:sp>
        <p:nvSpPr>
          <p:cNvPr id="12" name="Shape 10"/>
          <p:cNvSpPr/>
          <p:nvPr/>
        </p:nvSpPr>
        <p:spPr>
          <a:xfrm>
            <a:off x="793790" y="4279619"/>
            <a:ext cx="45720" cy="1474075"/>
          </a:xfrm>
          <a:prstGeom prst="roundRect">
            <a:avLst>
              <a:gd name="adj" fmla="val 182326"/>
            </a:avLst>
          </a:prstGeom>
          <a:solidFill>
            <a:srgbClr val="A9F00F"/>
          </a:solidFill>
          <a:ln/>
        </p:spPr>
      </p:sp>
      <p:sp>
        <p:nvSpPr>
          <p:cNvPr id="13" name="Text 11"/>
          <p:cNvSpPr/>
          <p:nvPr/>
        </p:nvSpPr>
        <p:spPr>
          <a:xfrm>
            <a:off x="1035546" y="4394291"/>
            <a:ext cx="2480905" cy="310158"/>
          </a:xfrm>
          <a:prstGeom prst="rect">
            <a:avLst/>
          </a:prstGeom>
          <a:noFill/>
          <a:ln/>
        </p:spPr>
        <p:txBody>
          <a:bodyPr wrap="none" lIns="0" tIns="0" rIns="0" bIns="0" rtlCol="0" anchor="t"/>
          <a:lstStyle/>
          <a:p>
            <a:pPr marL="0" indent="0" algn="l">
              <a:lnSpc>
                <a:spcPts val="2400"/>
              </a:lnSpc>
              <a:buNone/>
            </a:pPr>
            <a:r>
              <a:rPr lang="en-US" sz="2000" b="1" dirty="0">
                <a:solidFill>
                  <a:srgbClr val="00B050"/>
                </a:solidFill>
                <a:latin typeface="Arial" panose="020B0604020202020204" pitchFamily="34" charset="0"/>
                <a:ea typeface="Syne Extra Bold" pitchFamily="34" charset="-122"/>
                <a:cs typeface="Arial" panose="020B0604020202020204" pitchFamily="34" charset="0"/>
              </a:rPr>
              <a:t>Thời gian</a:t>
            </a:r>
            <a:endParaRPr lang="en-US" sz="2000" dirty="0">
              <a:solidFill>
                <a:srgbClr val="00B050"/>
              </a:solidFill>
              <a:latin typeface="Arial" panose="020B0604020202020204" pitchFamily="34" charset="0"/>
              <a:cs typeface="Arial" panose="020B0604020202020204" pitchFamily="34" charset="0"/>
            </a:endParaRPr>
          </a:p>
        </p:txBody>
      </p:sp>
      <p:sp>
        <p:nvSpPr>
          <p:cNvPr id="14" name="Text 12"/>
          <p:cNvSpPr/>
          <p:nvPr/>
        </p:nvSpPr>
        <p:spPr>
          <a:xfrm>
            <a:off x="1035546" y="4823512"/>
            <a:ext cx="5934075" cy="317540"/>
          </a:xfrm>
          <a:prstGeom prst="rect">
            <a:avLst/>
          </a:prstGeom>
          <a:noFill/>
          <a:ln/>
        </p:spPr>
        <p:txBody>
          <a:bodyPr wrap="none" lIns="0" tIns="0" rIns="0" bIns="0" rtlCol="0" anchor="t"/>
          <a:lstStyle/>
          <a:p>
            <a:pPr marL="0" indent="0" algn="l">
              <a:lnSpc>
                <a:spcPts val="2500"/>
              </a:lnSpc>
              <a:buNone/>
            </a:pPr>
            <a:r>
              <a:rPr lang="en-US" sz="2000" dirty="0">
                <a:solidFill>
                  <a:srgbClr val="D7E5D8"/>
                </a:solidFill>
                <a:latin typeface="Arial" panose="020B0604020202020204" pitchFamily="34" charset="0"/>
                <a:ea typeface="Syne" pitchFamily="34" charset="-122"/>
                <a:cs typeface="Arial" panose="020B0604020202020204" pitchFamily="34" charset="0"/>
              </a:rPr>
              <a:t>Từ tháng 12/2024 – 10/2026</a:t>
            </a:r>
            <a:endParaRPr lang="en-US" sz="2000" dirty="0">
              <a:latin typeface="Arial" panose="020B0604020202020204" pitchFamily="34" charset="0"/>
              <a:cs typeface="Arial" panose="020B0604020202020204" pitchFamily="34" charset="0"/>
            </a:endParaRPr>
          </a:p>
        </p:txBody>
      </p:sp>
      <p:sp>
        <p:nvSpPr>
          <p:cNvPr id="15" name="Shape 13"/>
          <p:cNvSpPr/>
          <p:nvPr/>
        </p:nvSpPr>
        <p:spPr>
          <a:xfrm>
            <a:off x="7568684" y="1967054"/>
            <a:ext cx="6422231" cy="1943338"/>
          </a:xfrm>
          <a:prstGeom prst="roundRect">
            <a:avLst>
              <a:gd name="adj" fmla="val 4289"/>
            </a:avLst>
          </a:prstGeom>
          <a:solidFill>
            <a:srgbClr val="152025">
              <a:alpha val="95000"/>
            </a:srgbClr>
          </a:solidFill>
          <a:ln w="22860">
            <a:solidFill>
              <a:srgbClr val="6D9121"/>
            </a:solidFill>
            <a:prstDash val="solid"/>
          </a:ln>
        </p:spPr>
      </p:sp>
      <p:sp>
        <p:nvSpPr>
          <p:cNvPr id="16" name="Shape 14"/>
          <p:cNvSpPr/>
          <p:nvPr/>
        </p:nvSpPr>
        <p:spPr>
          <a:xfrm flipH="1">
            <a:off x="7590335" y="1955497"/>
            <a:ext cx="45719" cy="1954893"/>
          </a:xfrm>
          <a:prstGeom prst="roundRect">
            <a:avLst>
              <a:gd name="adj" fmla="val 182326"/>
            </a:avLst>
          </a:prstGeom>
          <a:solidFill>
            <a:srgbClr val="A9F00F"/>
          </a:solidFill>
          <a:ln/>
        </p:spPr>
      </p:sp>
      <p:sp>
        <p:nvSpPr>
          <p:cNvPr id="17" name="Text 15"/>
          <p:cNvSpPr/>
          <p:nvPr/>
        </p:nvSpPr>
        <p:spPr>
          <a:xfrm>
            <a:off x="7835622" y="2126159"/>
            <a:ext cx="2847856" cy="310158"/>
          </a:xfrm>
          <a:prstGeom prst="rect">
            <a:avLst/>
          </a:prstGeom>
          <a:noFill/>
          <a:ln/>
        </p:spPr>
        <p:txBody>
          <a:bodyPr wrap="none" lIns="0" tIns="0" rIns="0" bIns="0" rtlCol="0" anchor="t"/>
          <a:lstStyle/>
          <a:p>
            <a:pPr marL="0" indent="0" algn="l">
              <a:lnSpc>
                <a:spcPts val="2400"/>
              </a:lnSpc>
              <a:buNone/>
            </a:pPr>
            <a:r>
              <a:rPr lang="en-US" sz="2000" b="1" dirty="0">
                <a:solidFill>
                  <a:srgbClr val="00B050"/>
                </a:solidFill>
                <a:latin typeface="Arial" panose="020B0604020202020204" pitchFamily="34" charset="0"/>
                <a:ea typeface="Syne Extra Bold" pitchFamily="34" charset="-122"/>
                <a:cs typeface="Arial" panose="020B0604020202020204" pitchFamily="34" charset="0"/>
              </a:rPr>
              <a:t>Đơn vị thực hiện</a:t>
            </a:r>
            <a:endParaRPr lang="en-US" sz="2000" dirty="0">
              <a:solidFill>
                <a:srgbClr val="00B050"/>
              </a:solidFill>
              <a:latin typeface="Arial" panose="020B0604020202020204" pitchFamily="34" charset="0"/>
              <a:cs typeface="Arial" panose="020B0604020202020204" pitchFamily="34" charset="0"/>
            </a:endParaRPr>
          </a:p>
        </p:txBody>
      </p:sp>
      <p:sp>
        <p:nvSpPr>
          <p:cNvPr id="18" name="Text 16"/>
          <p:cNvSpPr/>
          <p:nvPr/>
        </p:nvSpPr>
        <p:spPr>
          <a:xfrm>
            <a:off x="7835622" y="2475905"/>
            <a:ext cx="5934075" cy="317540"/>
          </a:xfrm>
          <a:prstGeom prst="rect">
            <a:avLst/>
          </a:prstGeom>
          <a:noFill/>
          <a:ln/>
        </p:spPr>
        <p:txBody>
          <a:bodyPr wrap="none" lIns="0" tIns="0" rIns="0" bIns="0" rtlCol="0" anchor="t"/>
          <a:lstStyle/>
          <a:p>
            <a:pPr marL="0" indent="0" algn="l">
              <a:lnSpc>
                <a:spcPts val="2500"/>
              </a:lnSpc>
              <a:buNone/>
            </a:pPr>
            <a:r>
              <a:rPr lang="en-US" sz="2000" b="1" dirty="0">
                <a:solidFill>
                  <a:srgbClr val="D7E5D8"/>
                </a:solidFill>
                <a:latin typeface="Arial" panose="020B0604020202020204" pitchFamily="34" charset="0"/>
                <a:ea typeface="Syne" pitchFamily="34" charset="-122"/>
                <a:cs typeface="Arial" panose="020B0604020202020204" pitchFamily="34" charset="0"/>
              </a:rPr>
              <a:t>Chủ trì:</a:t>
            </a:r>
            <a:r>
              <a:rPr lang="en-US" sz="2000" dirty="0">
                <a:solidFill>
                  <a:srgbClr val="D7E5D8"/>
                </a:solidFill>
                <a:latin typeface="Arial" panose="020B0604020202020204" pitchFamily="34" charset="0"/>
                <a:ea typeface="Syne" pitchFamily="34" charset="-122"/>
                <a:cs typeface="Arial" panose="020B0604020202020204" pitchFamily="34" charset="0"/>
              </a:rPr>
              <a:t> Trung tâm Chuyển đổi số và </a:t>
            </a:r>
          </a:p>
          <a:p>
            <a:pPr marL="0" indent="0" algn="l">
              <a:lnSpc>
                <a:spcPts val="2500"/>
              </a:lnSpc>
              <a:buNone/>
            </a:pPr>
            <a:r>
              <a:rPr lang="en-US" sz="2000" dirty="0">
                <a:solidFill>
                  <a:srgbClr val="D7E5D8"/>
                </a:solidFill>
                <a:latin typeface="Arial" panose="020B0604020202020204" pitchFamily="34" charset="0"/>
                <a:ea typeface="Syne" pitchFamily="34" charset="-122"/>
                <a:cs typeface="Arial" panose="020B0604020202020204" pitchFamily="34" charset="0"/>
              </a:rPr>
              <a:t>Công nghệ thông tin Quảng Trị</a:t>
            </a:r>
            <a:endParaRPr lang="en-US" sz="2000" dirty="0">
              <a:latin typeface="Arial" panose="020B0604020202020204" pitchFamily="34" charset="0"/>
              <a:cs typeface="Arial" panose="020B0604020202020204" pitchFamily="34" charset="0"/>
            </a:endParaRPr>
          </a:p>
        </p:txBody>
      </p:sp>
      <p:sp>
        <p:nvSpPr>
          <p:cNvPr id="19" name="Text 17"/>
          <p:cNvSpPr/>
          <p:nvPr/>
        </p:nvSpPr>
        <p:spPr>
          <a:xfrm>
            <a:off x="7835622" y="3148451"/>
            <a:ext cx="5934075" cy="635079"/>
          </a:xfrm>
          <a:prstGeom prst="rect">
            <a:avLst/>
          </a:prstGeom>
          <a:noFill/>
          <a:ln/>
        </p:spPr>
        <p:txBody>
          <a:bodyPr wrap="square" lIns="0" tIns="0" rIns="0" bIns="0" rtlCol="0" anchor="t"/>
          <a:lstStyle/>
          <a:p>
            <a:pPr marL="0" indent="0" algn="l">
              <a:lnSpc>
                <a:spcPts val="2500"/>
              </a:lnSpc>
              <a:buNone/>
            </a:pPr>
            <a:r>
              <a:rPr lang="en-US" sz="2000" b="1" dirty="0">
                <a:solidFill>
                  <a:srgbClr val="D7E5D8"/>
                </a:solidFill>
                <a:latin typeface="Arial" panose="020B0604020202020204" pitchFamily="34" charset="0"/>
                <a:ea typeface="Syne" pitchFamily="34" charset="-122"/>
                <a:cs typeface="Arial" panose="020B0604020202020204" pitchFamily="34" charset="0"/>
              </a:rPr>
              <a:t>Phối hợp:</a:t>
            </a:r>
            <a:r>
              <a:rPr lang="en-US" sz="2000" dirty="0">
                <a:solidFill>
                  <a:srgbClr val="D7E5D8"/>
                </a:solidFill>
                <a:latin typeface="Arial" panose="020B0604020202020204" pitchFamily="34" charset="0"/>
                <a:ea typeface="Syne" pitchFamily="34" charset="-122"/>
                <a:cs typeface="Arial" panose="020B0604020202020204" pitchFamily="34" charset="0"/>
              </a:rPr>
              <a:t> Trung tâm Nghiên cứu Quản trị Tài nguyên Vùng cao (CEGORN)</a:t>
            </a:r>
            <a:endParaRPr lang="en-US" sz="2000" dirty="0">
              <a:latin typeface="Arial" panose="020B0604020202020204" pitchFamily="34" charset="0"/>
              <a:cs typeface="Arial" panose="020B0604020202020204" pitchFamily="34" charset="0"/>
            </a:endParaRPr>
          </a:p>
        </p:txBody>
      </p:sp>
      <p:sp>
        <p:nvSpPr>
          <p:cNvPr id="20" name="Shape 18"/>
          <p:cNvSpPr/>
          <p:nvPr/>
        </p:nvSpPr>
        <p:spPr>
          <a:xfrm>
            <a:off x="793790" y="5952053"/>
            <a:ext cx="6422231" cy="1189196"/>
          </a:xfrm>
          <a:prstGeom prst="roundRect">
            <a:avLst>
              <a:gd name="adj" fmla="val 7010"/>
            </a:avLst>
          </a:prstGeom>
          <a:solidFill>
            <a:srgbClr val="152025">
              <a:alpha val="95000"/>
            </a:srgbClr>
          </a:solidFill>
          <a:ln w="22860">
            <a:solidFill>
              <a:srgbClr val="6D9121"/>
            </a:solidFill>
            <a:prstDash val="solid"/>
          </a:ln>
        </p:spPr>
      </p:sp>
      <p:sp>
        <p:nvSpPr>
          <p:cNvPr id="21" name="Shape 19"/>
          <p:cNvSpPr/>
          <p:nvPr/>
        </p:nvSpPr>
        <p:spPr>
          <a:xfrm>
            <a:off x="793790" y="5952053"/>
            <a:ext cx="45720" cy="1189196"/>
          </a:xfrm>
          <a:prstGeom prst="roundRect">
            <a:avLst>
              <a:gd name="adj" fmla="val 182326"/>
            </a:avLst>
          </a:prstGeom>
          <a:solidFill>
            <a:srgbClr val="A9F00F"/>
          </a:solidFill>
          <a:ln/>
        </p:spPr>
      </p:sp>
      <p:sp>
        <p:nvSpPr>
          <p:cNvPr id="22" name="Text 20"/>
          <p:cNvSpPr/>
          <p:nvPr/>
        </p:nvSpPr>
        <p:spPr>
          <a:xfrm>
            <a:off x="1060728" y="6069698"/>
            <a:ext cx="2480905" cy="310158"/>
          </a:xfrm>
          <a:prstGeom prst="rect">
            <a:avLst/>
          </a:prstGeom>
          <a:noFill/>
          <a:ln/>
        </p:spPr>
        <p:txBody>
          <a:bodyPr wrap="none" lIns="0" tIns="0" rIns="0" bIns="0" rtlCol="0" anchor="t"/>
          <a:lstStyle/>
          <a:p>
            <a:pPr marL="0" indent="0" algn="l">
              <a:lnSpc>
                <a:spcPts val="2400"/>
              </a:lnSpc>
              <a:buNone/>
            </a:pPr>
            <a:r>
              <a:rPr lang="en-US" sz="2000" b="1" dirty="0">
                <a:solidFill>
                  <a:srgbClr val="00B050"/>
                </a:solidFill>
                <a:latin typeface="Arial" panose="020B0604020202020204" pitchFamily="34" charset="0"/>
                <a:ea typeface="Syne Extra Bold" pitchFamily="34" charset="-122"/>
                <a:cs typeface="Arial" panose="020B0604020202020204" pitchFamily="34" charset="0"/>
              </a:rPr>
              <a:t>Tài trợ</a:t>
            </a:r>
            <a:endParaRPr lang="en-US" sz="2000" dirty="0">
              <a:solidFill>
                <a:srgbClr val="00B050"/>
              </a:solidFill>
              <a:latin typeface="Arial" panose="020B0604020202020204" pitchFamily="34" charset="0"/>
              <a:cs typeface="Arial" panose="020B0604020202020204" pitchFamily="34" charset="0"/>
            </a:endParaRPr>
          </a:p>
        </p:txBody>
      </p:sp>
      <p:sp>
        <p:nvSpPr>
          <p:cNvPr id="23" name="Text 21"/>
          <p:cNvSpPr/>
          <p:nvPr/>
        </p:nvSpPr>
        <p:spPr>
          <a:xfrm>
            <a:off x="1060728" y="6407795"/>
            <a:ext cx="5934075" cy="317540"/>
          </a:xfrm>
          <a:prstGeom prst="rect">
            <a:avLst/>
          </a:prstGeom>
          <a:noFill/>
          <a:ln/>
        </p:spPr>
        <p:txBody>
          <a:bodyPr wrap="none" lIns="0" tIns="0" rIns="0" bIns="0" rtlCol="0" anchor="t"/>
          <a:lstStyle/>
          <a:p>
            <a:pPr marL="0" indent="0" algn="l">
              <a:lnSpc>
                <a:spcPts val="2500"/>
              </a:lnSpc>
              <a:buNone/>
            </a:pPr>
            <a:r>
              <a:rPr lang="en-US" sz="2000" dirty="0">
                <a:solidFill>
                  <a:srgbClr val="D7E5D8"/>
                </a:solidFill>
                <a:latin typeface="Arial" panose="020B0604020202020204" pitchFamily="34" charset="0"/>
                <a:ea typeface="Syne" pitchFamily="34" charset="-122"/>
                <a:cs typeface="Arial" panose="020B0604020202020204" pitchFamily="34" charset="0"/>
              </a:rPr>
              <a:t>Tổ chức Stichting Oxfam NOVIB – nguồn vốn </a:t>
            </a:r>
          </a:p>
          <a:p>
            <a:pPr marL="0" indent="0" algn="l">
              <a:lnSpc>
                <a:spcPts val="2500"/>
              </a:lnSpc>
              <a:buNone/>
            </a:pPr>
            <a:r>
              <a:rPr lang="en-US" sz="2000" dirty="0">
                <a:solidFill>
                  <a:srgbClr val="D7E5D8"/>
                </a:solidFill>
                <a:latin typeface="Arial" panose="020B0604020202020204" pitchFamily="34" charset="0"/>
                <a:ea typeface="Syne" pitchFamily="34" charset="-122"/>
                <a:cs typeface="Arial" panose="020B0604020202020204" pitchFamily="34" charset="0"/>
              </a:rPr>
              <a:t>viện trợ không hoàn lại</a:t>
            </a:r>
            <a:endParaRPr lang="en-US" sz="2000" dirty="0">
              <a:latin typeface="Arial" panose="020B0604020202020204" pitchFamily="34" charset="0"/>
              <a:cs typeface="Arial" panose="020B0604020202020204" pitchFamily="34" charset="0"/>
            </a:endParaRPr>
          </a:p>
        </p:txBody>
      </p:sp>
      <p:sp>
        <p:nvSpPr>
          <p:cNvPr id="24" name="Shape 22"/>
          <p:cNvSpPr/>
          <p:nvPr/>
        </p:nvSpPr>
        <p:spPr>
          <a:xfrm>
            <a:off x="7568683" y="5952053"/>
            <a:ext cx="6422231" cy="1189196"/>
          </a:xfrm>
          <a:prstGeom prst="roundRect">
            <a:avLst>
              <a:gd name="adj" fmla="val 7010"/>
            </a:avLst>
          </a:prstGeom>
          <a:solidFill>
            <a:srgbClr val="152025">
              <a:alpha val="95000"/>
            </a:srgbClr>
          </a:solidFill>
          <a:ln w="22860">
            <a:solidFill>
              <a:srgbClr val="6D9121"/>
            </a:solidFill>
            <a:prstDash val="solid"/>
          </a:ln>
        </p:spPr>
      </p:sp>
      <p:sp>
        <p:nvSpPr>
          <p:cNvPr id="25" name="Shape 23"/>
          <p:cNvSpPr/>
          <p:nvPr/>
        </p:nvSpPr>
        <p:spPr>
          <a:xfrm>
            <a:off x="7579281" y="5952053"/>
            <a:ext cx="45720" cy="1189196"/>
          </a:xfrm>
          <a:prstGeom prst="roundRect">
            <a:avLst>
              <a:gd name="adj" fmla="val 182326"/>
            </a:avLst>
          </a:prstGeom>
          <a:solidFill>
            <a:srgbClr val="A9F00F"/>
          </a:solidFill>
          <a:ln/>
        </p:spPr>
      </p:sp>
      <p:sp>
        <p:nvSpPr>
          <p:cNvPr id="26" name="Text 24"/>
          <p:cNvSpPr/>
          <p:nvPr/>
        </p:nvSpPr>
        <p:spPr>
          <a:xfrm>
            <a:off x="7801634" y="6083015"/>
            <a:ext cx="2835593" cy="310158"/>
          </a:xfrm>
          <a:prstGeom prst="rect">
            <a:avLst/>
          </a:prstGeom>
          <a:noFill/>
          <a:ln/>
        </p:spPr>
        <p:txBody>
          <a:bodyPr wrap="none" lIns="0" tIns="0" rIns="0" bIns="0" rtlCol="0" anchor="t"/>
          <a:lstStyle/>
          <a:p>
            <a:pPr marL="0" indent="0" algn="l">
              <a:lnSpc>
                <a:spcPts val="2400"/>
              </a:lnSpc>
              <a:buNone/>
            </a:pPr>
            <a:r>
              <a:rPr lang="en-US" sz="2000" b="1" dirty="0">
                <a:solidFill>
                  <a:srgbClr val="00B050"/>
                </a:solidFill>
                <a:latin typeface="Arial" panose="020B0604020202020204" pitchFamily="34" charset="0"/>
                <a:ea typeface="Syne Extra Bold" pitchFamily="34" charset="-122"/>
                <a:cs typeface="Arial" panose="020B0604020202020204" pitchFamily="34" charset="0"/>
              </a:rPr>
              <a:t>Tổng vốn tài trợ</a:t>
            </a:r>
            <a:endParaRPr lang="en-US" sz="2000" dirty="0">
              <a:solidFill>
                <a:srgbClr val="00B050"/>
              </a:solidFill>
              <a:latin typeface="Arial" panose="020B0604020202020204" pitchFamily="34" charset="0"/>
              <a:cs typeface="Arial" panose="020B0604020202020204" pitchFamily="34" charset="0"/>
            </a:endParaRPr>
          </a:p>
        </p:txBody>
      </p:sp>
      <p:sp>
        <p:nvSpPr>
          <p:cNvPr id="27" name="Text 25"/>
          <p:cNvSpPr/>
          <p:nvPr/>
        </p:nvSpPr>
        <p:spPr>
          <a:xfrm>
            <a:off x="7801634" y="6509259"/>
            <a:ext cx="5934075" cy="317540"/>
          </a:xfrm>
          <a:prstGeom prst="rect">
            <a:avLst/>
          </a:prstGeom>
          <a:noFill/>
          <a:ln/>
        </p:spPr>
        <p:txBody>
          <a:bodyPr wrap="none" lIns="0" tIns="0" rIns="0" bIns="0" rtlCol="0" anchor="t"/>
          <a:lstStyle/>
          <a:p>
            <a:pPr marL="0" indent="0" algn="l">
              <a:lnSpc>
                <a:spcPts val="2500"/>
              </a:lnSpc>
              <a:buNone/>
            </a:pPr>
            <a:r>
              <a:rPr lang="en-US" sz="2000" dirty="0">
                <a:solidFill>
                  <a:srgbClr val="D7E5D8"/>
                </a:solidFill>
                <a:latin typeface="Arial" panose="020B0604020202020204" pitchFamily="34" charset="0"/>
                <a:ea typeface="Syne" pitchFamily="34" charset="-122"/>
                <a:cs typeface="Arial" panose="020B0604020202020204" pitchFamily="34" charset="0"/>
              </a:rPr>
              <a:t>160.597,4 EUR (~4,24 tỷ VND)</a:t>
            </a:r>
            <a:endParaRPr lang="en-US" sz="2000" dirty="0">
              <a:latin typeface="Arial" panose="020B0604020202020204" pitchFamily="34" charset="0"/>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5364D17A-D355-FCC5-FCBB-ABCCF84E3C34}"/>
              </a:ext>
            </a:extLst>
          </p:cNvPr>
          <p:cNvSpPr txBox="1">
            <a:spLocks/>
          </p:cNvSpPr>
          <p:nvPr/>
        </p:nvSpPr>
        <p:spPr>
          <a:xfrm>
            <a:off x="939988" y="2134151"/>
            <a:ext cx="7968915" cy="6155607"/>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2800" b="1" dirty="0">
                <a:solidFill>
                  <a:srgbClr val="FFFF00"/>
                </a:solidFill>
              </a:rPr>
              <a:t>Tỉnh Quảng Trị</a:t>
            </a:r>
            <a:r>
              <a:rPr lang="en-US" sz="2800" dirty="0">
                <a:solidFill>
                  <a:srgbClr val="FFFF00"/>
                </a:solidFill>
              </a:rPr>
              <a:t> </a:t>
            </a:r>
            <a:r>
              <a:rPr lang="en-US" sz="2800" dirty="0">
                <a:solidFill>
                  <a:schemeClr val="bg1"/>
                </a:solidFill>
              </a:rPr>
              <a:t>sở </a:t>
            </a:r>
            <a:r>
              <a:rPr lang="en-US" sz="2800" dirty="0" err="1">
                <a:solidFill>
                  <a:schemeClr val="bg1"/>
                </a:solidFill>
              </a:rPr>
              <a:t>hữu</a:t>
            </a:r>
            <a:r>
              <a:rPr lang="en-US" sz="2800" dirty="0">
                <a:solidFill>
                  <a:schemeClr val="bg1"/>
                </a:solidFill>
              </a:rPr>
              <a:t> nguồn tài nguyên </a:t>
            </a:r>
            <a:r>
              <a:rPr lang="en-US" sz="2800" dirty="0" err="1">
                <a:solidFill>
                  <a:schemeClr val="bg1"/>
                </a:solidFill>
              </a:rPr>
              <a:t>thiên</a:t>
            </a:r>
            <a:r>
              <a:rPr lang="en-US" sz="2800" dirty="0">
                <a:solidFill>
                  <a:schemeClr val="bg1"/>
                </a:solidFill>
              </a:rPr>
              <a:t> nhiên phong </a:t>
            </a:r>
            <a:r>
              <a:rPr lang="en-US" sz="2800" dirty="0" err="1">
                <a:solidFill>
                  <a:schemeClr val="bg1"/>
                </a:solidFill>
              </a:rPr>
              <a:t>phú</a:t>
            </a:r>
            <a:r>
              <a:rPr lang="en-US" sz="2800" dirty="0">
                <a:solidFill>
                  <a:schemeClr val="bg1"/>
                </a:solidFill>
              </a:rPr>
              <a:t> và đa dạng, bao gồm </a:t>
            </a:r>
            <a:r>
              <a:rPr lang="en-US" sz="2800" dirty="0" err="1">
                <a:solidFill>
                  <a:schemeClr val="bg1"/>
                </a:solidFill>
              </a:rPr>
              <a:t>rừng</a:t>
            </a:r>
            <a:r>
              <a:rPr lang="en-US" sz="2800" dirty="0">
                <a:solidFill>
                  <a:schemeClr val="bg1"/>
                </a:solidFill>
              </a:rPr>
              <a:t>, biển, </a:t>
            </a:r>
            <a:r>
              <a:rPr lang="en-US" sz="2800" dirty="0" err="1">
                <a:solidFill>
                  <a:schemeClr val="bg1"/>
                </a:solidFill>
              </a:rPr>
              <a:t>đảo</a:t>
            </a:r>
            <a:r>
              <a:rPr lang="en-US" sz="2800" dirty="0">
                <a:solidFill>
                  <a:schemeClr val="bg1"/>
                </a:solidFill>
              </a:rPr>
              <a:t>, </a:t>
            </a:r>
            <a:r>
              <a:rPr lang="en-US" sz="2800" dirty="0" err="1">
                <a:solidFill>
                  <a:schemeClr val="bg1"/>
                </a:solidFill>
              </a:rPr>
              <a:t>khoáng</a:t>
            </a:r>
            <a:r>
              <a:rPr lang="en-US" sz="2800" dirty="0">
                <a:solidFill>
                  <a:schemeClr val="bg1"/>
                </a:solidFill>
              </a:rPr>
              <a:t> sản và nguồn nước. Có hệ sinh </a:t>
            </a:r>
            <a:r>
              <a:rPr lang="en-US" sz="2800" dirty="0" err="1">
                <a:solidFill>
                  <a:schemeClr val="bg1"/>
                </a:solidFill>
              </a:rPr>
              <a:t>thái</a:t>
            </a:r>
            <a:r>
              <a:rPr lang="en-US" sz="2800" dirty="0">
                <a:solidFill>
                  <a:schemeClr val="bg1"/>
                </a:solidFill>
              </a:rPr>
              <a:t> </a:t>
            </a:r>
            <a:r>
              <a:rPr lang="en-US" sz="2800" dirty="0" err="1">
                <a:solidFill>
                  <a:schemeClr val="bg1"/>
                </a:solidFill>
              </a:rPr>
              <a:t>rừng</a:t>
            </a:r>
            <a:r>
              <a:rPr lang="en-US" sz="2800" dirty="0">
                <a:solidFill>
                  <a:schemeClr val="bg1"/>
                </a:solidFill>
              </a:rPr>
              <a:t> nguyên sinh, khu dự trữ </a:t>
            </a:r>
            <a:r>
              <a:rPr lang="en-US" sz="2800" dirty="0" err="1">
                <a:solidFill>
                  <a:schemeClr val="bg1"/>
                </a:solidFill>
              </a:rPr>
              <a:t>thiên</a:t>
            </a:r>
            <a:r>
              <a:rPr lang="en-US" sz="2800" dirty="0">
                <a:solidFill>
                  <a:schemeClr val="bg1"/>
                </a:solidFill>
              </a:rPr>
              <a:t> nhiên và nhiều </a:t>
            </a:r>
            <a:r>
              <a:rPr lang="en-US" sz="2800" dirty="0" err="1">
                <a:solidFill>
                  <a:schemeClr val="bg1"/>
                </a:solidFill>
              </a:rPr>
              <a:t>cảnh</a:t>
            </a:r>
            <a:r>
              <a:rPr lang="en-US" sz="2800" dirty="0">
                <a:solidFill>
                  <a:schemeClr val="bg1"/>
                </a:solidFill>
              </a:rPr>
              <a:t> </a:t>
            </a:r>
            <a:r>
              <a:rPr lang="en-US" sz="2800" dirty="0" err="1">
                <a:solidFill>
                  <a:schemeClr val="bg1"/>
                </a:solidFill>
              </a:rPr>
              <a:t>quan</a:t>
            </a:r>
            <a:r>
              <a:rPr lang="en-US" sz="2800" dirty="0">
                <a:solidFill>
                  <a:schemeClr val="bg1"/>
                </a:solidFill>
              </a:rPr>
              <a:t> </a:t>
            </a:r>
            <a:r>
              <a:rPr lang="en-US" sz="2800" dirty="0" err="1">
                <a:solidFill>
                  <a:schemeClr val="bg1"/>
                </a:solidFill>
              </a:rPr>
              <a:t>núi</a:t>
            </a:r>
            <a:r>
              <a:rPr lang="en-US" sz="2800" dirty="0">
                <a:solidFill>
                  <a:schemeClr val="bg1"/>
                </a:solidFill>
              </a:rPr>
              <a:t> </a:t>
            </a:r>
            <a:r>
              <a:rPr lang="en-US" sz="2800" dirty="0" err="1">
                <a:solidFill>
                  <a:schemeClr val="bg1"/>
                </a:solidFill>
              </a:rPr>
              <a:t>rừng</a:t>
            </a:r>
            <a:r>
              <a:rPr lang="en-US" sz="2800" dirty="0">
                <a:solidFill>
                  <a:schemeClr val="bg1"/>
                </a:solidFill>
              </a:rPr>
              <a:t> </a:t>
            </a:r>
            <a:r>
              <a:rPr lang="en-US" sz="2800" dirty="0" err="1">
                <a:solidFill>
                  <a:schemeClr val="bg1"/>
                </a:solidFill>
              </a:rPr>
              <a:t>hùng</a:t>
            </a:r>
            <a:r>
              <a:rPr lang="en-US" sz="2800" dirty="0">
                <a:solidFill>
                  <a:schemeClr val="bg1"/>
                </a:solidFill>
              </a:rPr>
              <a:t> </a:t>
            </a:r>
            <a:r>
              <a:rPr lang="en-US" sz="2800" dirty="0" err="1">
                <a:solidFill>
                  <a:schemeClr val="bg1"/>
                </a:solidFill>
              </a:rPr>
              <a:t>vĩ</a:t>
            </a:r>
            <a:r>
              <a:rPr lang="en-US" sz="2800" dirty="0">
                <a:solidFill>
                  <a:schemeClr val="bg1"/>
                </a:solidFill>
              </a:rPr>
              <a:t> tạo nên </a:t>
            </a:r>
            <a:r>
              <a:rPr lang="en-US" sz="2800" dirty="0" err="1">
                <a:solidFill>
                  <a:schemeClr val="bg1"/>
                </a:solidFill>
              </a:rPr>
              <a:t>tiềm</a:t>
            </a:r>
            <a:r>
              <a:rPr lang="en-US" sz="2800" dirty="0">
                <a:solidFill>
                  <a:schemeClr val="bg1"/>
                </a:solidFill>
              </a:rPr>
              <a:t> năng lớn </a:t>
            </a:r>
            <a:r>
              <a:rPr lang="en-US" sz="2800" dirty="0" err="1">
                <a:solidFill>
                  <a:schemeClr val="bg1"/>
                </a:solidFill>
              </a:rPr>
              <a:t>cho</a:t>
            </a:r>
            <a:r>
              <a:rPr lang="en-US" sz="2800" dirty="0">
                <a:solidFill>
                  <a:schemeClr val="bg1"/>
                </a:solidFill>
              </a:rPr>
              <a:t> phát triển du lịch sinh </a:t>
            </a:r>
            <a:r>
              <a:rPr lang="en-US" sz="2800" dirty="0" err="1">
                <a:solidFill>
                  <a:schemeClr val="bg1"/>
                </a:solidFill>
              </a:rPr>
              <a:t>thái</a:t>
            </a:r>
            <a:r>
              <a:rPr lang="en-US" sz="2800" dirty="0">
                <a:solidFill>
                  <a:schemeClr val="bg1"/>
                </a:solidFill>
              </a:rPr>
              <a:t>, tâm </a:t>
            </a:r>
            <a:r>
              <a:rPr lang="en-US" sz="2800" dirty="0" err="1">
                <a:solidFill>
                  <a:schemeClr val="bg1"/>
                </a:solidFill>
              </a:rPr>
              <a:t>linh</a:t>
            </a:r>
            <a:r>
              <a:rPr lang="en-US" sz="2800" dirty="0">
                <a:solidFill>
                  <a:schemeClr val="bg1"/>
                </a:solidFill>
              </a:rPr>
              <a:t> và văn hóa. Với </a:t>
            </a:r>
            <a:r>
              <a:rPr lang="en-US" sz="2800" dirty="0" err="1">
                <a:solidFill>
                  <a:schemeClr val="bg1"/>
                </a:solidFill>
              </a:rPr>
              <a:t>đường</a:t>
            </a:r>
            <a:r>
              <a:rPr lang="en-US" sz="2800" dirty="0">
                <a:solidFill>
                  <a:schemeClr val="bg1"/>
                </a:solidFill>
              </a:rPr>
              <a:t> </a:t>
            </a:r>
            <a:r>
              <a:rPr lang="en-US" sz="2800" dirty="0" err="1">
                <a:solidFill>
                  <a:schemeClr val="bg1"/>
                </a:solidFill>
              </a:rPr>
              <a:t>bờ</a:t>
            </a:r>
            <a:r>
              <a:rPr lang="en-US" sz="2800" dirty="0">
                <a:solidFill>
                  <a:schemeClr val="bg1"/>
                </a:solidFill>
              </a:rPr>
              <a:t> biển </a:t>
            </a:r>
            <a:r>
              <a:rPr lang="en-US" sz="2800" dirty="0" err="1">
                <a:solidFill>
                  <a:schemeClr val="bg1"/>
                </a:solidFill>
              </a:rPr>
              <a:t>dài</a:t>
            </a:r>
            <a:r>
              <a:rPr lang="en-US" sz="2800" dirty="0">
                <a:solidFill>
                  <a:schemeClr val="bg1"/>
                </a:solidFill>
              </a:rPr>
              <a:t> khoảng 200 km, Quảng Trị có nhiều </a:t>
            </a:r>
            <a:r>
              <a:rPr lang="en-US" sz="2800" dirty="0" err="1">
                <a:solidFill>
                  <a:schemeClr val="bg1"/>
                </a:solidFill>
              </a:rPr>
              <a:t>tiềm</a:t>
            </a:r>
            <a:r>
              <a:rPr lang="en-US" sz="2800" dirty="0">
                <a:solidFill>
                  <a:schemeClr val="bg1"/>
                </a:solidFill>
              </a:rPr>
              <a:t> năng phát triển du lịch biển và </a:t>
            </a:r>
            <a:r>
              <a:rPr lang="en-US" sz="2800" dirty="0" err="1">
                <a:solidFill>
                  <a:schemeClr val="bg1"/>
                </a:solidFill>
              </a:rPr>
              <a:t>ngư</a:t>
            </a:r>
            <a:r>
              <a:rPr lang="en-US" sz="2800" dirty="0">
                <a:solidFill>
                  <a:schemeClr val="bg1"/>
                </a:solidFill>
              </a:rPr>
              <a:t> trường rộng lớn, </a:t>
            </a:r>
            <a:r>
              <a:rPr lang="en-US" sz="2800" dirty="0" err="1">
                <a:solidFill>
                  <a:schemeClr val="bg1"/>
                </a:solidFill>
              </a:rPr>
              <a:t>thuận</a:t>
            </a:r>
            <a:r>
              <a:rPr lang="en-US" sz="2800" dirty="0">
                <a:solidFill>
                  <a:schemeClr val="bg1"/>
                </a:solidFill>
              </a:rPr>
              <a:t> lợi </a:t>
            </a:r>
            <a:r>
              <a:rPr lang="en-US" sz="2800" dirty="0" err="1">
                <a:solidFill>
                  <a:schemeClr val="bg1"/>
                </a:solidFill>
              </a:rPr>
              <a:t>cho</a:t>
            </a:r>
            <a:r>
              <a:rPr lang="en-US" sz="2800" dirty="0">
                <a:solidFill>
                  <a:schemeClr val="bg1"/>
                </a:solidFill>
              </a:rPr>
              <a:t> khai </a:t>
            </a:r>
            <a:r>
              <a:rPr lang="en-US" sz="2800" dirty="0" err="1">
                <a:solidFill>
                  <a:schemeClr val="bg1"/>
                </a:solidFill>
              </a:rPr>
              <a:t>thác</a:t>
            </a:r>
            <a:r>
              <a:rPr lang="en-US" sz="2800" dirty="0">
                <a:solidFill>
                  <a:schemeClr val="bg1"/>
                </a:solidFill>
              </a:rPr>
              <a:t> và </a:t>
            </a:r>
            <a:r>
              <a:rPr lang="en-US" sz="2800" dirty="0" err="1">
                <a:solidFill>
                  <a:schemeClr val="bg1"/>
                </a:solidFill>
              </a:rPr>
              <a:t>nuôi</a:t>
            </a:r>
            <a:r>
              <a:rPr lang="en-US" sz="2800" dirty="0">
                <a:solidFill>
                  <a:schemeClr val="bg1"/>
                </a:solidFill>
              </a:rPr>
              <a:t> </a:t>
            </a:r>
            <a:r>
              <a:rPr lang="en-US" sz="2800" dirty="0" err="1">
                <a:solidFill>
                  <a:schemeClr val="bg1"/>
                </a:solidFill>
              </a:rPr>
              <a:t>trồng</a:t>
            </a:r>
            <a:r>
              <a:rPr lang="en-US" sz="2800" dirty="0">
                <a:solidFill>
                  <a:schemeClr val="bg1"/>
                </a:solidFill>
              </a:rPr>
              <a:t> </a:t>
            </a:r>
            <a:r>
              <a:rPr lang="en-US" sz="2800" dirty="0" err="1">
                <a:solidFill>
                  <a:schemeClr val="bg1"/>
                </a:solidFill>
              </a:rPr>
              <a:t>thủy</a:t>
            </a:r>
            <a:r>
              <a:rPr lang="en-US" sz="2800" dirty="0">
                <a:solidFill>
                  <a:schemeClr val="bg1"/>
                </a:solidFill>
              </a:rPr>
              <a:t> sản. </a:t>
            </a:r>
            <a:r>
              <a:rPr lang="en-US" sz="2800" dirty="0" err="1">
                <a:solidFill>
                  <a:schemeClr val="bg1"/>
                </a:solidFill>
              </a:rPr>
              <a:t>Khoáng</a:t>
            </a:r>
            <a:r>
              <a:rPr lang="en-US" sz="2800" dirty="0">
                <a:solidFill>
                  <a:schemeClr val="bg1"/>
                </a:solidFill>
              </a:rPr>
              <a:t> sản ở Quảng Trị khá đa dạng, nổi </a:t>
            </a:r>
            <a:r>
              <a:rPr lang="en-US" sz="2800" dirty="0" err="1">
                <a:solidFill>
                  <a:schemeClr val="bg1"/>
                </a:solidFill>
              </a:rPr>
              <a:t>bật</a:t>
            </a:r>
            <a:r>
              <a:rPr lang="en-US" sz="2800" dirty="0">
                <a:solidFill>
                  <a:schemeClr val="bg1"/>
                </a:solidFill>
              </a:rPr>
              <a:t> là đá </a:t>
            </a:r>
            <a:r>
              <a:rPr lang="en-US" sz="2800" dirty="0" err="1">
                <a:solidFill>
                  <a:schemeClr val="bg1"/>
                </a:solidFill>
              </a:rPr>
              <a:t>vôi</a:t>
            </a:r>
            <a:r>
              <a:rPr lang="en-US" sz="2800" dirty="0">
                <a:solidFill>
                  <a:schemeClr val="bg1"/>
                </a:solidFill>
              </a:rPr>
              <a:t>, titan, </a:t>
            </a:r>
            <a:r>
              <a:rPr lang="en-US" sz="2800" dirty="0" err="1">
                <a:solidFill>
                  <a:schemeClr val="bg1"/>
                </a:solidFill>
              </a:rPr>
              <a:t>cát</a:t>
            </a:r>
            <a:r>
              <a:rPr lang="en-US" sz="2800" dirty="0">
                <a:solidFill>
                  <a:schemeClr val="bg1"/>
                </a:solidFill>
              </a:rPr>
              <a:t> </a:t>
            </a:r>
            <a:r>
              <a:rPr lang="en-US" sz="2800" dirty="0" err="1">
                <a:solidFill>
                  <a:schemeClr val="bg1"/>
                </a:solidFill>
              </a:rPr>
              <a:t>thạch</a:t>
            </a:r>
            <a:r>
              <a:rPr lang="en-US" sz="2800" dirty="0">
                <a:solidFill>
                  <a:schemeClr val="bg1"/>
                </a:solidFill>
              </a:rPr>
              <a:t> </a:t>
            </a:r>
            <a:r>
              <a:rPr lang="en-US" sz="2800" dirty="0" err="1">
                <a:solidFill>
                  <a:schemeClr val="bg1"/>
                </a:solidFill>
              </a:rPr>
              <a:t>anh</a:t>
            </a:r>
            <a:r>
              <a:rPr lang="en-US" sz="2800" dirty="0">
                <a:solidFill>
                  <a:schemeClr val="bg1"/>
                </a:solidFill>
              </a:rPr>
              <a:t>, </a:t>
            </a:r>
            <a:r>
              <a:rPr lang="en-US" sz="2800" dirty="0" err="1">
                <a:solidFill>
                  <a:schemeClr val="bg1"/>
                </a:solidFill>
              </a:rPr>
              <a:t>vàng</a:t>
            </a:r>
            <a:r>
              <a:rPr lang="en-US" sz="2800" dirty="0">
                <a:solidFill>
                  <a:schemeClr val="bg1"/>
                </a:solidFill>
              </a:rPr>
              <a:t>,…</a:t>
            </a:r>
          </a:p>
          <a:p>
            <a:pPr marL="0" indent="0" algn="just">
              <a:buFont typeface="Arial" pitchFamily="34" charset="0"/>
              <a:buNone/>
            </a:pPr>
            <a:endParaRPr lang="vi-VN" dirty="0">
              <a:solidFill>
                <a:schemeClr val="bg1"/>
              </a:solidFill>
            </a:endParaRPr>
          </a:p>
        </p:txBody>
      </p:sp>
      <p:pic>
        <p:nvPicPr>
          <p:cNvPr id="3" name="Picture 2">
            <a:extLst>
              <a:ext uri="{FF2B5EF4-FFF2-40B4-BE49-F238E27FC236}">
                <a16:creationId xmlns:a16="http://schemas.microsoft.com/office/drawing/2014/main" id="{E01983F1-B809-AFCA-8ABA-A9C66A40EBDF}"/>
              </a:ext>
            </a:extLst>
          </p:cNvPr>
          <p:cNvPicPr>
            <a:picLocks noChangeAspect="1"/>
          </p:cNvPicPr>
          <p:nvPr/>
        </p:nvPicPr>
        <p:blipFill>
          <a:blip r:embed="rId2"/>
          <a:stretch>
            <a:fillRect/>
          </a:stretch>
        </p:blipFill>
        <p:spPr>
          <a:xfrm>
            <a:off x="9573607" y="2270533"/>
            <a:ext cx="4543445" cy="4789095"/>
          </a:xfrm>
          <a:prstGeom prst="rect">
            <a:avLst/>
          </a:prstGeom>
        </p:spPr>
      </p:pic>
      <p:sp>
        <p:nvSpPr>
          <p:cNvPr id="4" name="Text 0">
            <a:extLst>
              <a:ext uri="{FF2B5EF4-FFF2-40B4-BE49-F238E27FC236}">
                <a16:creationId xmlns:a16="http://schemas.microsoft.com/office/drawing/2014/main" id="{310728F1-17B9-9749-918A-FEB9656D4912}"/>
              </a:ext>
            </a:extLst>
          </p:cNvPr>
          <p:cNvSpPr/>
          <p:nvPr/>
        </p:nvSpPr>
        <p:spPr>
          <a:xfrm>
            <a:off x="529390" y="765882"/>
            <a:ext cx="7567863" cy="815102"/>
          </a:xfrm>
          <a:prstGeom prst="rect">
            <a:avLst/>
          </a:prstGeom>
          <a:noFill/>
          <a:ln/>
        </p:spPr>
        <p:txBody>
          <a:bodyPr wrap="none" lIns="0" tIns="0" rIns="0" bIns="0" rtlCol="0" anchor="t"/>
          <a:lstStyle/>
          <a:p>
            <a:pPr marL="0" indent="0" algn="ctr">
              <a:lnSpc>
                <a:spcPts val="6400"/>
              </a:lnSpc>
              <a:buNone/>
            </a:pPr>
            <a:r>
              <a:rPr lang="en-US" sz="3600" b="1">
                <a:solidFill>
                  <a:srgbClr val="FFFF00"/>
                </a:solidFill>
                <a:latin typeface="Arial" panose="020B0604020202020204" pitchFamily="34" charset="0"/>
                <a:ea typeface="Syne Extra Bold" pitchFamily="34" charset="-122"/>
                <a:cs typeface="Arial" panose="020B0604020202020204" pitchFamily="34" charset="0"/>
              </a:rPr>
              <a:t>BỐI CẢNH THỰC HIỆN DỰ ÁN</a:t>
            </a:r>
            <a:endParaRPr lang="en-US" sz="36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0005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784503"/>
            <a:ext cx="4961811" cy="620078"/>
          </a:xfrm>
          <a:prstGeom prst="rect">
            <a:avLst/>
          </a:prstGeom>
          <a:noFill/>
          <a:ln/>
        </p:spPr>
        <p:txBody>
          <a:bodyPr wrap="none" lIns="0" tIns="0" rIns="0" bIns="0" rtlCol="0" anchor="t"/>
          <a:lstStyle/>
          <a:p>
            <a:pPr marL="0" indent="0" algn="l">
              <a:lnSpc>
                <a:spcPts val="4850"/>
              </a:lnSpc>
              <a:buNone/>
            </a:pPr>
            <a:r>
              <a:rPr lang="en-US" sz="3900" b="1">
                <a:solidFill>
                  <a:srgbClr val="F0F4F1"/>
                </a:solidFill>
                <a:latin typeface="Arial" panose="020B0604020202020204" pitchFamily="34" charset="0"/>
                <a:ea typeface="Syne Extra Bold" pitchFamily="34" charset="-122"/>
                <a:cs typeface="Arial" panose="020B0604020202020204" pitchFamily="34" charset="0"/>
              </a:rPr>
              <a:t>Khó khăn</a:t>
            </a:r>
            <a:endParaRPr lang="en-US" sz="3900" dirty="0">
              <a:latin typeface="Arial" panose="020B0604020202020204" pitchFamily="34" charset="0"/>
              <a:cs typeface="Arial" panose="020B0604020202020204" pitchFamily="34" charset="0"/>
            </a:endParaRPr>
          </a:p>
        </p:txBody>
      </p:sp>
      <p:sp>
        <p:nvSpPr>
          <p:cNvPr id="3" name="Text 1"/>
          <p:cNvSpPr/>
          <p:nvPr/>
        </p:nvSpPr>
        <p:spPr>
          <a:xfrm>
            <a:off x="793790" y="1801416"/>
            <a:ext cx="13042821" cy="635079"/>
          </a:xfrm>
          <a:prstGeom prst="rect">
            <a:avLst/>
          </a:prstGeom>
          <a:noFill/>
          <a:ln/>
        </p:spPr>
        <p:txBody>
          <a:bodyPr wrap="square" lIns="0" tIns="0" rIns="0" bIns="0" rtlCol="0" anchor="t"/>
          <a:lstStyle/>
          <a:p>
            <a:pPr marL="0" indent="0" algn="l">
              <a:lnSpc>
                <a:spcPts val="2500"/>
              </a:lnSpc>
              <a:buNone/>
            </a:pPr>
            <a:r>
              <a:rPr lang="en-US" dirty="0">
                <a:solidFill>
                  <a:srgbClr val="D7E5D8"/>
                </a:solidFill>
                <a:latin typeface="Arial" panose="020B0604020202020204" pitchFamily="34" charset="0"/>
                <a:ea typeface="Syne" pitchFamily="34" charset="-122"/>
                <a:cs typeface="Arial" panose="020B0604020202020204" pitchFamily="34" charset="0"/>
              </a:rPr>
              <a:t>Tuy nhiên, việc khai thác và sử dụng tài nguyên chưa thực sự hiệu quả, một số nơi còn có những lãng phí và có thể tạo ra các nguy cơ về môi trường. Các thách thức chính bao gồm:</a:t>
            </a:r>
            <a:endParaRPr lang="en-US" dirty="0">
              <a:latin typeface="Arial" panose="020B0604020202020204" pitchFamily="34" charset="0"/>
              <a:cs typeface="Arial" panose="020B0604020202020204" pitchFamily="34" charset="0"/>
            </a:endParaRPr>
          </a:p>
        </p:txBody>
      </p:sp>
      <p:sp>
        <p:nvSpPr>
          <p:cNvPr id="5" name="Text 2"/>
          <p:cNvSpPr/>
          <p:nvPr/>
        </p:nvSpPr>
        <p:spPr>
          <a:xfrm>
            <a:off x="793790" y="5442823"/>
            <a:ext cx="4182189" cy="620316"/>
          </a:xfrm>
          <a:prstGeom prst="rect">
            <a:avLst/>
          </a:prstGeom>
          <a:noFill/>
          <a:ln/>
        </p:spPr>
        <p:txBody>
          <a:bodyPr wrap="square" lIns="0" tIns="0" rIns="0" bIns="0" rtlCol="0" anchor="t"/>
          <a:lstStyle/>
          <a:p>
            <a:pPr marL="0" indent="0" algn="l">
              <a:lnSpc>
                <a:spcPts val="2400"/>
              </a:lnSpc>
              <a:buNone/>
            </a:pPr>
            <a:r>
              <a:rPr lang="en-US" sz="1950" b="1" dirty="0">
                <a:solidFill>
                  <a:srgbClr val="FFFF00"/>
                </a:solidFill>
                <a:latin typeface="Arial" panose="020B0604020202020204" pitchFamily="34" charset="0"/>
                <a:ea typeface="Syne Extra Bold" pitchFamily="34" charset="-122"/>
                <a:cs typeface="Arial" panose="020B0604020202020204" pitchFamily="34" charset="0"/>
              </a:rPr>
              <a:t>Lực lượng cán bộ nhà nước còn mỏng</a:t>
            </a:r>
            <a:endParaRPr lang="en-US" sz="1950" dirty="0">
              <a:solidFill>
                <a:srgbClr val="FFFF00"/>
              </a:solidFill>
              <a:latin typeface="Arial" panose="020B0604020202020204" pitchFamily="34" charset="0"/>
              <a:cs typeface="Arial" panose="020B0604020202020204" pitchFamily="34" charset="0"/>
            </a:endParaRPr>
          </a:p>
        </p:txBody>
      </p:sp>
      <p:sp>
        <p:nvSpPr>
          <p:cNvPr id="6" name="Text 3"/>
          <p:cNvSpPr/>
          <p:nvPr/>
        </p:nvSpPr>
        <p:spPr>
          <a:xfrm>
            <a:off x="793790" y="6182201"/>
            <a:ext cx="4182189" cy="952619"/>
          </a:xfrm>
          <a:prstGeom prst="rect">
            <a:avLst/>
          </a:prstGeom>
          <a:noFill/>
          <a:ln/>
        </p:spPr>
        <p:txBody>
          <a:bodyPr wrap="square" lIns="0" tIns="0" rIns="0" bIns="0" rtlCol="0" anchor="t"/>
          <a:lstStyle/>
          <a:p>
            <a:pPr marL="0" indent="0" algn="l">
              <a:lnSpc>
                <a:spcPts val="2500"/>
              </a:lnSpc>
              <a:buNone/>
            </a:pPr>
            <a:r>
              <a:rPr lang="en-US" dirty="0">
                <a:solidFill>
                  <a:srgbClr val="D7E5D8"/>
                </a:solidFill>
                <a:latin typeface="Arial" panose="020B0604020202020204" pitchFamily="34" charset="0"/>
                <a:ea typeface="Syne" pitchFamily="34" charset="-122"/>
                <a:cs typeface="Arial" panose="020B0604020202020204" pitchFamily="34" charset="0"/>
              </a:rPr>
              <a:t>Địa bàn quản lý rộng, năng lực cán bộ tại một số nơi còn hạn chế, dẫn đến khó khăn trong quản lý tài nguyên hiệu quả.</a:t>
            </a:r>
            <a:endParaRPr lang="en-US" dirty="0">
              <a:latin typeface="Arial" panose="020B0604020202020204" pitchFamily="34" charset="0"/>
              <a:cs typeface="Arial" panose="020B0604020202020204" pitchFamily="34" charset="0"/>
            </a:endParaRPr>
          </a:p>
        </p:txBody>
      </p:sp>
      <p:pic>
        <p:nvPicPr>
          <p:cNvPr id="7" name="Image 1" descr="preencoded.png"/>
          <p:cNvPicPr>
            <a:picLocks noChangeAspect="1"/>
          </p:cNvPicPr>
          <p:nvPr/>
        </p:nvPicPr>
        <p:blipFill>
          <a:blip r:embed="rId3"/>
          <a:stretch>
            <a:fillRect/>
          </a:stretch>
        </p:blipFill>
        <p:spPr>
          <a:xfrm>
            <a:off x="5223986" y="2659737"/>
            <a:ext cx="4182308" cy="2584847"/>
          </a:xfrm>
          <a:prstGeom prst="rect">
            <a:avLst/>
          </a:prstGeom>
        </p:spPr>
      </p:pic>
      <p:sp>
        <p:nvSpPr>
          <p:cNvPr id="8" name="Text 4"/>
          <p:cNvSpPr/>
          <p:nvPr/>
        </p:nvSpPr>
        <p:spPr>
          <a:xfrm>
            <a:off x="5223986" y="5442942"/>
            <a:ext cx="4182308" cy="620316"/>
          </a:xfrm>
          <a:prstGeom prst="rect">
            <a:avLst/>
          </a:prstGeom>
          <a:noFill/>
          <a:ln/>
        </p:spPr>
        <p:txBody>
          <a:bodyPr wrap="square" lIns="0" tIns="0" rIns="0" bIns="0" rtlCol="0" anchor="t"/>
          <a:lstStyle/>
          <a:p>
            <a:pPr marL="0" indent="0" algn="l">
              <a:lnSpc>
                <a:spcPts val="2400"/>
              </a:lnSpc>
              <a:buNone/>
            </a:pPr>
            <a:r>
              <a:rPr lang="en-US" sz="1950" b="1" dirty="0">
                <a:solidFill>
                  <a:srgbClr val="FFFF00"/>
                </a:solidFill>
                <a:latin typeface="Arial" panose="020B0604020202020204" pitchFamily="34" charset="0"/>
                <a:ea typeface="Syne Extra Bold" pitchFamily="34" charset="-122"/>
                <a:cs typeface="Arial" panose="020B0604020202020204" pitchFamily="34" charset="0"/>
              </a:rPr>
              <a:t>Điều kiện cơ sở vật chất chưa đáp ứng</a:t>
            </a:r>
            <a:endParaRPr lang="en-US" sz="1950" dirty="0">
              <a:solidFill>
                <a:srgbClr val="FFFF00"/>
              </a:solidFill>
              <a:latin typeface="Arial" panose="020B0604020202020204" pitchFamily="34" charset="0"/>
              <a:cs typeface="Arial" panose="020B0604020202020204" pitchFamily="34" charset="0"/>
            </a:endParaRPr>
          </a:p>
        </p:txBody>
      </p:sp>
      <p:sp>
        <p:nvSpPr>
          <p:cNvPr id="9" name="Text 5"/>
          <p:cNvSpPr/>
          <p:nvPr/>
        </p:nvSpPr>
        <p:spPr>
          <a:xfrm>
            <a:off x="5223986" y="6182320"/>
            <a:ext cx="4182308" cy="952619"/>
          </a:xfrm>
          <a:prstGeom prst="rect">
            <a:avLst/>
          </a:prstGeom>
          <a:noFill/>
          <a:ln/>
        </p:spPr>
        <p:txBody>
          <a:bodyPr wrap="square" lIns="0" tIns="0" rIns="0" bIns="0" rtlCol="0" anchor="t"/>
          <a:lstStyle/>
          <a:p>
            <a:pPr marL="0" indent="0" algn="l">
              <a:lnSpc>
                <a:spcPts val="2500"/>
              </a:lnSpc>
              <a:buNone/>
            </a:pPr>
            <a:r>
              <a:rPr lang="en-US" dirty="0">
                <a:solidFill>
                  <a:srgbClr val="D7E5D8"/>
                </a:solidFill>
                <a:latin typeface="Arial" panose="020B0604020202020204" pitchFamily="34" charset="0"/>
                <a:ea typeface="Syne" pitchFamily="34" charset="-122"/>
                <a:cs typeface="Arial" panose="020B0604020202020204" pitchFamily="34" charset="0"/>
              </a:rPr>
              <a:t>Thiếu trang thiết bị và công nghệ hiện đại là rào cản lớn trong việc theo dõi, quản lý và bảo vệ tài nguyên thiên nhiên.</a:t>
            </a:r>
            <a:endParaRPr lang="en-US" dirty="0">
              <a:latin typeface="Arial" panose="020B0604020202020204" pitchFamily="34" charset="0"/>
              <a:cs typeface="Arial" panose="020B0604020202020204" pitchFamily="34" charset="0"/>
            </a:endParaRPr>
          </a:p>
        </p:txBody>
      </p:sp>
      <p:pic>
        <p:nvPicPr>
          <p:cNvPr id="10" name="Image 2" descr="preencoded.png"/>
          <p:cNvPicPr>
            <a:picLocks noChangeAspect="1"/>
          </p:cNvPicPr>
          <p:nvPr/>
        </p:nvPicPr>
        <p:blipFill>
          <a:blip r:embed="rId4"/>
          <a:stretch>
            <a:fillRect/>
          </a:stretch>
        </p:blipFill>
        <p:spPr>
          <a:xfrm>
            <a:off x="9654302" y="2659737"/>
            <a:ext cx="4182308" cy="2584847"/>
          </a:xfrm>
          <a:prstGeom prst="rect">
            <a:avLst/>
          </a:prstGeom>
        </p:spPr>
      </p:pic>
      <p:sp>
        <p:nvSpPr>
          <p:cNvPr id="11" name="Text 6"/>
          <p:cNvSpPr/>
          <p:nvPr/>
        </p:nvSpPr>
        <p:spPr>
          <a:xfrm>
            <a:off x="9654302" y="5442942"/>
            <a:ext cx="4182308" cy="930473"/>
          </a:xfrm>
          <a:prstGeom prst="rect">
            <a:avLst/>
          </a:prstGeom>
          <a:noFill/>
          <a:ln/>
        </p:spPr>
        <p:txBody>
          <a:bodyPr wrap="square" lIns="0" tIns="0" rIns="0" bIns="0" rtlCol="0" anchor="t"/>
          <a:lstStyle/>
          <a:p>
            <a:pPr marL="0" indent="0" algn="l">
              <a:lnSpc>
                <a:spcPts val="2400"/>
              </a:lnSpc>
              <a:buNone/>
            </a:pPr>
            <a:r>
              <a:rPr lang="en-US" sz="1950" b="1" dirty="0">
                <a:solidFill>
                  <a:srgbClr val="FFFF00"/>
                </a:solidFill>
                <a:latin typeface="Arial" panose="020B0604020202020204" pitchFamily="34" charset="0"/>
                <a:ea typeface="Syne Extra Bold" pitchFamily="34" charset="-122"/>
                <a:cs typeface="Arial" panose="020B0604020202020204" pitchFamily="34" charset="0"/>
              </a:rPr>
              <a:t>Nhận thức của người dân và doanh nghiệp còn hạn chế</a:t>
            </a:r>
            <a:endParaRPr lang="en-US" sz="1950" dirty="0">
              <a:solidFill>
                <a:srgbClr val="FFFF00"/>
              </a:solidFill>
              <a:latin typeface="Arial" panose="020B0604020202020204" pitchFamily="34" charset="0"/>
              <a:cs typeface="Arial" panose="020B0604020202020204" pitchFamily="34" charset="0"/>
            </a:endParaRPr>
          </a:p>
        </p:txBody>
      </p:sp>
      <p:sp>
        <p:nvSpPr>
          <p:cNvPr id="12" name="Text 7"/>
          <p:cNvSpPr/>
          <p:nvPr/>
        </p:nvSpPr>
        <p:spPr>
          <a:xfrm>
            <a:off x="9654301" y="6182320"/>
            <a:ext cx="4182308" cy="952619"/>
          </a:xfrm>
          <a:prstGeom prst="rect">
            <a:avLst/>
          </a:prstGeom>
          <a:noFill/>
          <a:ln/>
        </p:spPr>
        <p:txBody>
          <a:bodyPr wrap="square" lIns="0" tIns="0" rIns="0" bIns="0" rtlCol="0" anchor="t"/>
          <a:lstStyle/>
          <a:p>
            <a:pPr marL="0" indent="0" algn="l">
              <a:lnSpc>
                <a:spcPts val="2500"/>
              </a:lnSpc>
              <a:buNone/>
            </a:pPr>
            <a:r>
              <a:rPr lang="en-US" dirty="0">
                <a:solidFill>
                  <a:srgbClr val="D7E5D8"/>
                </a:solidFill>
                <a:latin typeface="Arial" panose="020B0604020202020204" pitchFamily="34" charset="0"/>
                <a:ea typeface="Syne" pitchFamily="34" charset="-122"/>
                <a:cs typeface="Arial" panose="020B0604020202020204" pitchFamily="34" charset="0"/>
              </a:rPr>
              <a:t>Nhiều người dân và doanh nghiệp chưa ý thức được tầm quan trọng của việc khai thác bền vững tài nguyên và bảo vệ môi trường.</a:t>
            </a:r>
            <a:endParaRPr lang="en-US"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47E260CC-80E9-A649-53D5-BE57913F9C7B}"/>
              </a:ext>
            </a:extLst>
          </p:cNvPr>
          <p:cNvPicPr>
            <a:picLocks noChangeAspect="1"/>
          </p:cNvPicPr>
          <p:nvPr/>
        </p:nvPicPr>
        <p:blipFill>
          <a:blip r:embed="rId5"/>
          <a:stretch>
            <a:fillRect/>
          </a:stretch>
        </p:blipFill>
        <p:spPr>
          <a:xfrm>
            <a:off x="793791" y="2661499"/>
            <a:ext cx="4182188" cy="278144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990600"/>
            <a:ext cx="4961811" cy="620078"/>
          </a:xfrm>
          <a:prstGeom prst="rect">
            <a:avLst/>
          </a:prstGeom>
          <a:noFill/>
          <a:ln/>
        </p:spPr>
        <p:txBody>
          <a:bodyPr wrap="none" lIns="0" tIns="0" rIns="0" bIns="0" rtlCol="0" anchor="t"/>
          <a:lstStyle/>
          <a:p>
            <a:pPr marL="0" indent="0" algn="l">
              <a:lnSpc>
                <a:spcPts val="4850"/>
              </a:lnSpc>
              <a:buNone/>
            </a:pPr>
            <a:r>
              <a:rPr lang="en-US" sz="3900" b="1">
                <a:solidFill>
                  <a:srgbClr val="FFFFFF"/>
                </a:solidFill>
                <a:latin typeface="Arial" panose="020B0604020202020204" pitchFamily="34" charset="0"/>
                <a:ea typeface="Syne Extra Bold" pitchFamily="34" charset="-122"/>
                <a:cs typeface="Arial" panose="020B0604020202020204" pitchFamily="34" charset="0"/>
              </a:rPr>
              <a:t>Xu hướng</a:t>
            </a:r>
            <a:endParaRPr lang="en-US" sz="3900" dirty="0">
              <a:latin typeface="Arial" panose="020B0604020202020204" pitchFamily="34" charset="0"/>
              <a:cs typeface="Arial" panose="020B0604020202020204" pitchFamily="34" charset="0"/>
            </a:endParaRPr>
          </a:p>
        </p:txBody>
      </p:sp>
      <p:pic>
        <p:nvPicPr>
          <p:cNvPr id="3" name="Image 0" descr="preencoded.png"/>
          <p:cNvPicPr>
            <a:picLocks noChangeAspect="1"/>
          </p:cNvPicPr>
          <p:nvPr/>
        </p:nvPicPr>
        <p:blipFill>
          <a:blip r:embed="rId3"/>
          <a:stretch>
            <a:fillRect/>
          </a:stretch>
        </p:blipFill>
        <p:spPr>
          <a:xfrm>
            <a:off x="793790" y="2007513"/>
            <a:ext cx="4182189" cy="2584728"/>
          </a:xfrm>
          <a:prstGeom prst="rect">
            <a:avLst/>
          </a:prstGeom>
        </p:spPr>
      </p:pic>
      <p:sp>
        <p:nvSpPr>
          <p:cNvPr id="4" name="Text 1"/>
          <p:cNvSpPr/>
          <p:nvPr/>
        </p:nvSpPr>
        <p:spPr>
          <a:xfrm>
            <a:off x="793790" y="4790599"/>
            <a:ext cx="3641884" cy="310158"/>
          </a:xfrm>
          <a:prstGeom prst="rect">
            <a:avLst/>
          </a:prstGeom>
          <a:noFill/>
          <a:ln/>
        </p:spPr>
        <p:txBody>
          <a:bodyPr wrap="none" lIns="0" tIns="0" rIns="0" bIns="0" rtlCol="0" anchor="t"/>
          <a:lstStyle/>
          <a:p>
            <a:pPr marL="0" indent="0" algn="l">
              <a:lnSpc>
                <a:spcPts val="2400"/>
              </a:lnSpc>
              <a:buNone/>
            </a:pPr>
            <a:r>
              <a:rPr lang="en-US" sz="1950" b="1" dirty="0">
                <a:solidFill>
                  <a:srgbClr val="FFFF00"/>
                </a:solidFill>
                <a:latin typeface="Arial" panose="020B0604020202020204" pitchFamily="34" charset="0"/>
                <a:ea typeface="Syne Extra Bold" pitchFamily="34" charset="-122"/>
                <a:cs typeface="Arial" panose="020B0604020202020204" pitchFamily="34" charset="0"/>
              </a:rPr>
              <a:t>Phát triển bền vững</a:t>
            </a:r>
            <a:endParaRPr lang="en-US" sz="1950" dirty="0">
              <a:solidFill>
                <a:srgbClr val="FFFF00"/>
              </a:solidFill>
              <a:latin typeface="Arial" panose="020B0604020202020204" pitchFamily="34" charset="0"/>
              <a:cs typeface="Arial" panose="020B0604020202020204" pitchFamily="34" charset="0"/>
            </a:endParaRPr>
          </a:p>
        </p:txBody>
      </p:sp>
      <p:sp>
        <p:nvSpPr>
          <p:cNvPr id="5" name="Text 2"/>
          <p:cNvSpPr/>
          <p:nvPr/>
        </p:nvSpPr>
        <p:spPr>
          <a:xfrm>
            <a:off x="793790" y="5219819"/>
            <a:ext cx="4182189" cy="952619"/>
          </a:xfrm>
          <a:prstGeom prst="rect">
            <a:avLst/>
          </a:prstGeom>
          <a:noFill/>
          <a:ln/>
        </p:spPr>
        <p:txBody>
          <a:bodyPr wrap="square" lIns="0" tIns="0" rIns="0" bIns="0" rtlCol="0" anchor="t"/>
          <a:lstStyle/>
          <a:p>
            <a:pPr marL="0" indent="0" algn="l">
              <a:lnSpc>
                <a:spcPts val="2500"/>
              </a:lnSpc>
              <a:buNone/>
            </a:pPr>
            <a:r>
              <a:rPr lang="en-US" dirty="0">
                <a:solidFill>
                  <a:srgbClr val="FFFFFF"/>
                </a:solidFill>
                <a:latin typeface="Arial" panose="020B0604020202020204" pitchFamily="34" charset="0"/>
                <a:ea typeface="Syne" pitchFamily="34" charset="-122"/>
                <a:cs typeface="Arial" panose="020B0604020202020204" pitchFamily="34" charset="0"/>
              </a:rPr>
              <a:t>Quản lý tài nguyên và bảo vệ môi trường là một trong những trụ cột chính của phát triển bền vững.</a:t>
            </a:r>
            <a:endParaRPr lang="en-US" dirty="0">
              <a:latin typeface="Arial" panose="020B0604020202020204" pitchFamily="34" charset="0"/>
              <a:cs typeface="Arial" panose="020B0604020202020204" pitchFamily="34" charset="0"/>
            </a:endParaRPr>
          </a:p>
        </p:txBody>
      </p:sp>
      <p:pic>
        <p:nvPicPr>
          <p:cNvPr id="6" name="Image 1" descr="preencoded.png"/>
          <p:cNvPicPr>
            <a:picLocks noChangeAspect="1"/>
          </p:cNvPicPr>
          <p:nvPr/>
        </p:nvPicPr>
        <p:blipFill>
          <a:blip r:embed="rId4"/>
          <a:stretch>
            <a:fillRect/>
          </a:stretch>
        </p:blipFill>
        <p:spPr>
          <a:xfrm>
            <a:off x="5223986" y="2007513"/>
            <a:ext cx="4182308" cy="2584847"/>
          </a:xfrm>
          <a:prstGeom prst="rect">
            <a:avLst/>
          </a:prstGeom>
        </p:spPr>
      </p:pic>
      <p:sp>
        <p:nvSpPr>
          <p:cNvPr id="7" name="Text 3"/>
          <p:cNvSpPr/>
          <p:nvPr/>
        </p:nvSpPr>
        <p:spPr>
          <a:xfrm>
            <a:off x="5223986" y="4790718"/>
            <a:ext cx="3386852" cy="310158"/>
          </a:xfrm>
          <a:prstGeom prst="rect">
            <a:avLst/>
          </a:prstGeom>
          <a:noFill/>
          <a:ln/>
        </p:spPr>
        <p:txBody>
          <a:bodyPr wrap="none" lIns="0" tIns="0" rIns="0" bIns="0" rtlCol="0" anchor="t"/>
          <a:lstStyle/>
          <a:p>
            <a:pPr marL="0" indent="0" algn="l">
              <a:lnSpc>
                <a:spcPts val="2400"/>
              </a:lnSpc>
              <a:buNone/>
            </a:pPr>
            <a:r>
              <a:rPr lang="en-US" sz="1950" b="1" dirty="0">
                <a:solidFill>
                  <a:srgbClr val="FFFF00"/>
                </a:solidFill>
                <a:latin typeface="Arial" panose="020B0604020202020204" pitchFamily="34" charset="0"/>
                <a:ea typeface="Syne Extra Bold" pitchFamily="34" charset="-122"/>
                <a:cs typeface="Arial" panose="020B0604020202020204" pitchFamily="34" charset="0"/>
              </a:rPr>
              <a:t>Tiếp cận thông tin</a:t>
            </a:r>
            <a:endParaRPr lang="en-US" sz="1950" dirty="0">
              <a:solidFill>
                <a:srgbClr val="FFFF00"/>
              </a:solidFill>
              <a:latin typeface="Arial" panose="020B0604020202020204" pitchFamily="34" charset="0"/>
              <a:cs typeface="Arial" panose="020B0604020202020204" pitchFamily="34" charset="0"/>
            </a:endParaRPr>
          </a:p>
        </p:txBody>
      </p:sp>
      <p:sp>
        <p:nvSpPr>
          <p:cNvPr id="8" name="Text 4"/>
          <p:cNvSpPr/>
          <p:nvPr/>
        </p:nvSpPr>
        <p:spPr>
          <a:xfrm>
            <a:off x="5223986" y="5219938"/>
            <a:ext cx="4182308" cy="952619"/>
          </a:xfrm>
          <a:prstGeom prst="rect">
            <a:avLst/>
          </a:prstGeom>
          <a:noFill/>
          <a:ln/>
        </p:spPr>
        <p:txBody>
          <a:bodyPr wrap="square" lIns="0" tIns="0" rIns="0" bIns="0" rtlCol="0" anchor="t"/>
          <a:lstStyle/>
          <a:p>
            <a:pPr marL="0" indent="0" algn="l">
              <a:lnSpc>
                <a:spcPts val="2500"/>
              </a:lnSpc>
              <a:buNone/>
            </a:pPr>
            <a:r>
              <a:rPr lang="en-US" dirty="0">
                <a:solidFill>
                  <a:srgbClr val="FFFFFF"/>
                </a:solidFill>
                <a:latin typeface="Arial" panose="020B0604020202020204" pitchFamily="34" charset="0"/>
                <a:ea typeface="Syne" pitchFamily="34" charset="-122"/>
                <a:cs typeface="Arial" panose="020B0604020202020204" pitchFamily="34" charset="0"/>
              </a:rPr>
              <a:t>Là yếu tố then chốt giúp cộng đồng, doanh nghiệp và cơ quan nhà nước tham gia quản lý tài nguyên bền vững trong kỷ nguyên số.</a:t>
            </a:r>
            <a:endParaRPr lang="en-US" dirty="0">
              <a:latin typeface="Arial" panose="020B0604020202020204" pitchFamily="34" charset="0"/>
              <a:cs typeface="Arial" panose="020B0604020202020204" pitchFamily="34" charset="0"/>
            </a:endParaRPr>
          </a:p>
        </p:txBody>
      </p:sp>
      <p:pic>
        <p:nvPicPr>
          <p:cNvPr id="9" name="Image 2" descr="preencoded.png"/>
          <p:cNvPicPr>
            <a:picLocks noChangeAspect="1"/>
          </p:cNvPicPr>
          <p:nvPr/>
        </p:nvPicPr>
        <p:blipFill>
          <a:blip r:embed="rId5"/>
          <a:stretch>
            <a:fillRect/>
          </a:stretch>
        </p:blipFill>
        <p:spPr>
          <a:xfrm>
            <a:off x="9654302" y="2007513"/>
            <a:ext cx="4182308" cy="2584847"/>
          </a:xfrm>
          <a:prstGeom prst="rect">
            <a:avLst/>
          </a:prstGeom>
        </p:spPr>
      </p:pic>
      <p:sp>
        <p:nvSpPr>
          <p:cNvPr id="10" name="Text 5"/>
          <p:cNvSpPr/>
          <p:nvPr/>
        </p:nvSpPr>
        <p:spPr>
          <a:xfrm>
            <a:off x="9654302" y="4790718"/>
            <a:ext cx="3425428" cy="310158"/>
          </a:xfrm>
          <a:prstGeom prst="rect">
            <a:avLst/>
          </a:prstGeom>
          <a:noFill/>
          <a:ln/>
        </p:spPr>
        <p:txBody>
          <a:bodyPr wrap="none" lIns="0" tIns="0" rIns="0" bIns="0" rtlCol="0" anchor="t"/>
          <a:lstStyle/>
          <a:p>
            <a:pPr marL="0" indent="0" algn="l">
              <a:lnSpc>
                <a:spcPts val="2400"/>
              </a:lnSpc>
              <a:buNone/>
            </a:pPr>
            <a:r>
              <a:rPr lang="en-US" sz="1950" b="1" dirty="0">
                <a:solidFill>
                  <a:srgbClr val="FFFF00"/>
                </a:solidFill>
                <a:latin typeface="Arial" panose="020B0604020202020204" pitchFamily="34" charset="0"/>
                <a:ea typeface="Syne Extra Bold" pitchFamily="34" charset="-122"/>
                <a:cs typeface="Arial" panose="020B0604020202020204" pitchFamily="34" charset="0"/>
              </a:rPr>
              <a:t>Tham gia hiệu quả</a:t>
            </a:r>
            <a:endParaRPr lang="en-US" sz="1950" dirty="0">
              <a:solidFill>
                <a:srgbClr val="FFFF00"/>
              </a:solidFill>
              <a:latin typeface="Arial" panose="020B0604020202020204" pitchFamily="34" charset="0"/>
              <a:cs typeface="Arial" panose="020B0604020202020204" pitchFamily="34" charset="0"/>
            </a:endParaRPr>
          </a:p>
        </p:txBody>
      </p:sp>
      <p:sp>
        <p:nvSpPr>
          <p:cNvPr id="11" name="Text 6"/>
          <p:cNvSpPr/>
          <p:nvPr/>
        </p:nvSpPr>
        <p:spPr>
          <a:xfrm>
            <a:off x="9654302" y="5219938"/>
            <a:ext cx="4182308" cy="952619"/>
          </a:xfrm>
          <a:prstGeom prst="rect">
            <a:avLst/>
          </a:prstGeom>
          <a:noFill/>
          <a:ln/>
        </p:spPr>
        <p:txBody>
          <a:bodyPr wrap="square" lIns="0" tIns="0" rIns="0" bIns="0" rtlCol="0" anchor="t"/>
          <a:lstStyle/>
          <a:p>
            <a:pPr marL="0" indent="0" algn="l">
              <a:lnSpc>
                <a:spcPts val="2500"/>
              </a:lnSpc>
              <a:buNone/>
            </a:pPr>
            <a:r>
              <a:rPr lang="en-US" dirty="0">
                <a:solidFill>
                  <a:srgbClr val="FFFFFF"/>
                </a:solidFill>
                <a:latin typeface="Arial" panose="020B0604020202020204" pitchFamily="34" charset="0"/>
                <a:ea typeface="Syne" pitchFamily="34" charset="-122"/>
                <a:cs typeface="Arial" panose="020B0604020202020204" pitchFamily="34" charset="0"/>
              </a:rPr>
              <a:t>Cung cấp và tiếp cận thông tin giúp người dân và các bên liên quan cùng hành động hiệu quả trong quản lý tài nguyên và bảo vệ môi trường.</a:t>
            </a:r>
            <a:endParaRPr lang="en-US" dirty="0">
              <a:latin typeface="Arial" panose="020B0604020202020204" pitchFamily="34" charset="0"/>
              <a:cs typeface="Arial" panose="020B0604020202020204" pitchFamily="34" charset="0"/>
            </a:endParaRPr>
          </a:p>
        </p:txBody>
      </p:sp>
      <p:sp>
        <p:nvSpPr>
          <p:cNvPr id="12" name="Shape 7"/>
          <p:cNvSpPr/>
          <p:nvPr/>
        </p:nvSpPr>
        <p:spPr>
          <a:xfrm>
            <a:off x="793790" y="6643688"/>
            <a:ext cx="13620042" cy="843201"/>
          </a:xfrm>
          <a:prstGeom prst="roundRect">
            <a:avLst>
              <a:gd name="adj" fmla="val 9886"/>
            </a:avLst>
          </a:prstGeom>
          <a:solidFill>
            <a:srgbClr val="022349"/>
          </a:solidFill>
          <a:ln/>
        </p:spPr>
      </p:sp>
      <p:pic>
        <p:nvPicPr>
          <p:cNvPr id="13" name="Image 3" descr="preencoded.png"/>
          <p:cNvPicPr>
            <a:picLocks noChangeAspect="1"/>
          </p:cNvPicPr>
          <p:nvPr/>
        </p:nvPicPr>
        <p:blipFill>
          <a:blip r:embed="rId6"/>
          <a:stretch>
            <a:fillRect/>
          </a:stretch>
        </p:blipFill>
        <p:spPr>
          <a:xfrm>
            <a:off x="992148" y="6691074"/>
            <a:ext cx="248007" cy="198358"/>
          </a:xfrm>
          <a:prstGeom prst="rect">
            <a:avLst/>
          </a:prstGeom>
        </p:spPr>
      </p:pic>
      <p:sp>
        <p:nvSpPr>
          <p:cNvPr id="14" name="Text 8"/>
          <p:cNvSpPr/>
          <p:nvPr/>
        </p:nvSpPr>
        <p:spPr>
          <a:xfrm>
            <a:off x="992148" y="6975516"/>
            <a:ext cx="12199739" cy="317540"/>
          </a:xfrm>
          <a:prstGeom prst="rect">
            <a:avLst/>
          </a:prstGeom>
          <a:noFill/>
          <a:ln/>
        </p:spPr>
        <p:txBody>
          <a:bodyPr wrap="none" lIns="0" tIns="0" rIns="0" bIns="0" rtlCol="0" anchor="t"/>
          <a:lstStyle/>
          <a:p>
            <a:pPr marL="0" indent="0" algn="l">
              <a:lnSpc>
                <a:spcPts val="2500"/>
              </a:lnSpc>
              <a:buNone/>
            </a:pPr>
            <a:r>
              <a:rPr lang="en-US" dirty="0">
                <a:solidFill>
                  <a:srgbClr val="FFFFFF"/>
                </a:solidFill>
                <a:latin typeface="Arial" panose="020B0604020202020204" pitchFamily="34" charset="0"/>
                <a:ea typeface="Syne" pitchFamily="34" charset="-122"/>
                <a:cs typeface="Arial" panose="020B0604020202020204" pitchFamily="34" charset="0"/>
              </a:rPr>
              <a:t>Cải thiện </a:t>
            </a:r>
            <a:r>
              <a:rPr lang="en-US" b="1" dirty="0">
                <a:solidFill>
                  <a:srgbClr val="A9F00F"/>
                </a:solidFill>
                <a:latin typeface="Arial" panose="020B0604020202020204" pitchFamily="34" charset="0"/>
                <a:ea typeface="Syne" pitchFamily="34" charset="-122"/>
                <a:cs typeface="Arial" panose="020B0604020202020204" pitchFamily="34" charset="0"/>
              </a:rPr>
              <a:t>tiếp cận thông tin</a:t>
            </a:r>
            <a:r>
              <a:rPr lang="en-US" dirty="0">
                <a:solidFill>
                  <a:srgbClr val="FFFFFF"/>
                </a:solidFill>
                <a:latin typeface="Arial" panose="020B0604020202020204" pitchFamily="34" charset="0"/>
                <a:ea typeface="Syne" pitchFamily="34" charset="-122"/>
                <a:cs typeface="Arial" panose="020B0604020202020204" pitchFamily="34" charset="0"/>
              </a:rPr>
              <a:t> sẽ nâng cao tính minh bạch, tăng cường sự tham gia và hiệu quả trong quản lý tài nguyên thiên nhiên.</a:t>
            </a:r>
            <a:endParaRPr lang="en-US" dirty="0">
              <a:latin typeface="Arial" panose="020B0604020202020204" pitchFamily="34" charset="0"/>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2361" y="1015007"/>
            <a:ext cx="13045678" cy="682586"/>
          </a:xfrm>
          <a:prstGeom prst="rect">
            <a:avLst/>
          </a:prstGeom>
          <a:noFill/>
          <a:ln/>
        </p:spPr>
        <p:txBody>
          <a:bodyPr wrap="square" lIns="0" tIns="0" rIns="0" bIns="0" rtlCol="0" anchor="t"/>
          <a:lstStyle/>
          <a:p>
            <a:pPr marL="0" indent="0" algn="l">
              <a:lnSpc>
                <a:spcPts val="4600"/>
              </a:lnSpc>
              <a:buNone/>
            </a:pPr>
            <a:r>
              <a:rPr lang="en-US" sz="3700" b="1" dirty="0">
                <a:solidFill>
                  <a:srgbClr val="F0F4F1"/>
                </a:solidFill>
                <a:latin typeface="Arial" panose="020B0604020202020204" pitchFamily="34" charset="0"/>
                <a:ea typeface="Syne Extra Bold" pitchFamily="34" charset="-122"/>
                <a:cs typeface="Arial" panose="020B0604020202020204" pitchFamily="34" charset="0"/>
              </a:rPr>
              <a:t>Hệ thống các văn bản của Trung ương và địa phương</a:t>
            </a:r>
            <a:endParaRPr lang="en-US" sz="3700" dirty="0">
              <a:latin typeface="Arial" panose="020B0604020202020204" pitchFamily="34" charset="0"/>
              <a:cs typeface="Arial" panose="020B0604020202020204" pitchFamily="34" charset="0"/>
            </a:endParaRPr>
          </a:p>
        </p:txBody>
      </p:sp>
      <p:sp>
        <p:nvSpPr>
          <p:cNvPr id="3" name="Text 1"/>
          <p:cNvSpPr/>
          <p:nvPr/>
        </p:nvSpPr>
        <p:spPr>
          <a:xfrm>
            <a:off x="792361" y="2337315"/>
            <a:ext cx="13045678" cy="301109"/>
          </a:xfrm>
          <a:prstGeom prst="rect">
            <a:avLst/>
          </a:prstGeom>
          <a:noFill/>
          <a:ln/>
        </p:spPr>
        <p:txBody>
          <a:bodyPr wrap="none" lIns="0" tIns="0" rIns="0" bIns="0" rtlCol="0" anchor="t"/>
          <a:lstStyle/>
          <a:p>
            <a:pPr marL="0" indent="0" algn="l">
              <a:lnSpc>
                <a:spcPts val="2350"/>
              </a:lnSpc>
              <a:buNone/>
            </a:pPr>
            <a:r>
              <a:rPr lang="en-US" b="1" dirty="0">
                <a:solidFill>
                  <a:srgbClr val="D7E5D8"/>
                </a:solidFill>
                <a:latin typeface="Arial" panose="020B0604020202020204" pitchFamily="34" charset="0"/>
                <a:ea typeface="Syne" pitchFamily="34" charset="-122"/>
                <a:cs typeface="Arial" panose="020B0604020202020204" pitchFamily="34" charset="0"/>
              </a:rPr>
              <a:t>Thời gian qua, các cấp Trung ương và địa phương đã ban hành nhiều văn bản quan trọng</a:t>
            </a:r>
            <a:endParaRPr lang="en-US" dirty="0">
              <a:latin typeface="Arial" panose="020B0604020202020204" pitchFamily="34" charset="0"/>
              <a:cs typeface="Arial" panose="020B0604020202020204" pitchFamily="34" charset="0"/>
            </a:endParaRPr>
          </a:p>
        </p:txBody>
      </p:sp>
      <p:sp>
        <p:nvSpPr>
          <p:cNvPr id="4" name="Text 2"/>
          <p:cNvSpPr/>
          <p:nvPr/>
        </p:nvSpPr>
        <p:spPr>
          <a:xfrm>
            <a:off x="792361" y="2798326"/>
            <a:ext cx="2822972" cy="352782"/>
          </a:xfrm>
          <a:prstGeom prst="rect">
            <a:avLst/>
          </a:prstGeom>
          <a:noFill/>
          <a:ln/>
        </p:spPr>
        <p:txBody>
          <a:bodyPr wrap="none" lIns="0" tIns="0" rIns="0" bIns="0" rtlCol="0" anchor="t"/>
          <a:lstStyle/>
          <a:p>
            <a:pPr marL="0" indent="0" algn="l">
              <a:lnSpc>
                <a:spcPts val="2750"/>
              </a:lnSpc>
              <a:buNone/>
            </a:pPr>
            <a:r>
              <a:rPr lang="en-US" sz="2200" b="1" dirty="0">
                <a:solidFill>
                  <a:srgbClr val="FFFF00"/>
                </a:solidFill>
                <a:latin typeface="Arial" panose="020B0604020202020204" pitchFamily="34" charset="0"/>
                <a:ea typeface="Syne Extra Bold" pitchFamily="34" charset="-122"/>
                <a:cs typeface="Arial" panose="020B0604020202020204" pitchFamily="34" charset="0"/>
              </a:rPr>
              <a:t>Trung ương</a:t>
            </a:r>
            <a:endParaRPr lang="en-US" sz="2200" dirty="0">
              <a:solidFill>
                <a:srgbClr val="FFFF00"/>
              </a:solidFill>
              <a:latin typeface="Arial" panose="020B0604020202020204" pitchFamily="34" charset="0"/>
              <a:cs typeface="Arial" panose="020B0604020202020204" pitchFamily="34" charset="0"/>
            </a:endParaRPr>
          </a:p>
        </p:txBody>
      </p:sp>
      <p:pic>
        <p:nvPicPr>
          <p:cNvPr id="5" name="Image 0" descr="preencoded.png"/>
          <p:cNvPicPr>
            <a:picLocks noChangeAspect="1"/>
          </p:cNvPicPr>
          <p:nvPr/>
        </p:nvPicPr>
        <p:blipFill>
          <a:blip r:embed="rId3"/>
          <a:stretch>
            <a:fillRect/>
          </a:stretch>
        </p:blipFill>
        <p:spPr>
          <a:xfrm>
            <a:off x="821872" y="3372088"/>
            <a:ext cx="282297" cy="282297"/>
          </a:xfrm>
          <a:prstGeom prst="rect">
            <a:avLst/>
          </a:prstGeom>
        </p:spPr>
      </p:pic>
      <p:sp>
        <p:nvSpPr>
          <p:cNvPr id="6" name="Text 3"/>
          <p:cNvSpPr/>
          <p:nvPr/>
        </p:nvSpPr>
        <p:spPr>
          <a:xfrm>
            <a:off x="1325761" y="3362801"/>
            <a:ext cx="5681782" cy="1204436"/>
          </a:xfrm>
          <a:prstGeom prst="rect">
            <a:avLst/>
          </a:prstGeom>
          <a:noFill/>
          <a:ln/>
        </p:spPr>
        <p:txBody>
          <a:bodyPr wrap="square" lIns="0" tIns="0" rIns="0" bIns="0" rtlCol="0" anchor="t"/>
          <a:lstStyle/>
          <a:p>
            <a:pPr marL="0" indent="0" algn="l">
              <a:lnSpc>
                <a:spcPts val="2350"/>
              </a:lnSpc>
              <a:buNone/>
            </a:pPr>
            <a:r>
              <a:rPr lang="en-US" b="1" dirty="0">
                <a:solidFill>
                  <a:srgbClr val="D7E5D8"/>
                </a:solidFill>
                <a:latin typeface="Arial" panose="020B0604020202020204" pitchFamily="34" charset="0"/>
                <a:ea typeface="Syne" pitchFamily="34" charset="-122"/>
                <a:cs typeface="Arial" panose="020B0604020202020204" pitchFamily="34" charset="0"/>
              </a:rPr>
              <a:t>Các Luật quan trọng:</a:t>
            </a:r>
            <a:r>
              <a:rPr lang="en-US" dirty="0">
                <a:solidFill>
                  <a:srgbClr val="D7E5D8"/>
                </a:solidFill>
                <a:latin typeface="Arial" panose="020B0604020202020204" pitchFamily="34" charset="0"/>
                <a:ea typeface="Syne" pitchFamily="34" charset="-122"/>
                <a:cs typeface="Arial" panose="020B0604020202020204" pitchFamily="34" charset="0"/>
              </a:rPr>
              <a:t> Luật Công nghệ thông tin (2006), Luật Tài nguyên Nước (2023), Luật Tiếp cận thông tin (2016), Luật Lâm nghiệp (2017), Luật Giao dịch điện tử (2023</a:t>
            </a:r>
            <a:r>
              <a:rPr lang="en-US">
                <a:solidFill>
                  <a:srgbClr val="D7E5D8"/>
                </a:solidFill>
                <a:latin typeface="Arial" panose="020B0604020202020204" pitchFamily="34" charset="0"/>
                <a:ea typeface="Syne" pitchFamily="34" charset="-122"/>
                <a:cs typeface="Arial" panose="020B0604020202020204" pitchFamily="34" charset="0"/>
              </a:rPr>
              <a:t>), Luật Đất </a:t>
            </a:r>
            <a:r>
              <a:rPr lang="en-US" dirty="0">
                <a:solidFill>
                  <a:srgbClr val="D7E5D8"/>
                </a:solidFill>
                <a:latin typeface="Arial" panose="020B0604020202020204" pitchFamily="34" charset="0"/>
                <a:ea typeface="Syne" pitchFamily="34" charset="-122"/>
                <a:cs typeface="Arial" panose="020B0604020202020204" pitchFamily="34" charset="0"/>
              </a:rPr>
              <a:t>đai (2024), Luật Tài nguyên, Môi trường biển và Hải đảo (2015), Luật Bảo vệ môi trường (2020)…</a:t>
            </a:r>
            <a:endParaRPr lang="en-US" dirty="0">
              <a:latin typeface="Arial" panose="020B0604020202020204" pitchFamily="34" charset="0"/>
              <a:cs typeface="Arial" panose="020B0604020202020204" pitchFamily="34" charset="0"/>
            </a:endParaRPr>
          </a:p>
        </p:txBody>
      </p:sp>
      <p:pic>
        <p:nvPicPr>
          <p:cNvPr id="7" name="Image 1" descr="preencoded.png"/>
          <p:cNvPicPr>
            <a:picLocks noChangeAspect="1"/>
          </p:cNvPicPr>
          <p:nvPr/>
        </p:nvPicPr>
        <p:blipFill>
          <a:blip r:embed="rId4"/>
          <a:stretch>
            <a:fillRect/>
          </a:stretch>
        </p:blipFill>
        <p:spPr>
          <a:xfrm>
            <a:off x="822170" y="5592723"/>
            <a:ext cx="282297" cy="282297"/>
          </a:xfrm>
          <a:prstGeom prst="rect">
            <a:avLst/>
          </a:prstGeom>
        </p:spPr>
      </p:pic>
      <p:sp>
        <p:nvSpPr>
          <p:cNvPr id="8" name="Text 4"/>
          <p:cNvSpPr/>
          <p:nvPr/>
        </p:nvSpPr>
        <p:spPr>
          <a:xfrm>
            <a:off x="1325761" y="5592723"/>
            <a:ext cx="5681782" cy="1204436"/>
          </a:xfrm>
          <a:prstGeom prst="rect">
            <a:avLst/>
          </a:prstGeom>
          <a:noFill/>
          <a:ln/>
        </p:spPr>
        <p:txBody>
          <a:bodyPr wrap="square" lIns="0" tIns="0" rIns="0" bIns="0" rtlCol="0" anchor="t"/>
          <a:lstStyle/>
          <a:p>
            <a:pPr marL="0" indent="0" algn="l">
              <a:lnSpc>
                <a:spcPts val="2350"/>
              </a:lnSpc>
              <a:buNone/>
            </a:pPr>
            <a:r>
              <a:rPr lang="en-US" b="1" dirty="0">
                <a:solidFill>
                  <a:srgbClr val="D7E5D8"/>
                </a:solidFill>
                <a:latin typeface="Arial" panose="020B0604020202020204" pitchFamily="34" charset="0"/>
                <a:ea typeface="Syne" pitchFamily="34" charset="-122"/>
                <a:cs typeface="Arial" panose="020B0604020202020204" pitchFamily="34" charset="0"/>
              </a:rPr>
              <a:t>Các văn bản hướng dẫn:</a:t>
            </a:r>
            <a:r>
              <a:rPr lang="en-US" dirty="0">
                <a:solidFill>
                  <a:srgbClr val="D7E5D8"/>
                </a:solidFill>
                <a:latin typeface="Arial" panose="020B0604020202020204" pitchFamily="34" charset="0"/>
                <a:ea typeface="Syne" pitchFamily="34" charset="-122"/>
                <a:cs typeface="Arial" panose="020B0604020202020204" pitchFamily="34" charset="0"/>
              </a:rPr>
              <a:t> Các nghị định, quyết định, chỉ thị, công văn hướng dẫn về chia sẻ dữ liệu, cung cấp thông tin trực tuyến, bảo vệ dữ liệu cá nhân, chuyển đổi số, bảo vệ môi trường, phát triển lâm nghiệp</a:t>
            </a:r>
            <a:endParaRPr lang="en-US" dirty="0">
              <a:latin typeface="Arial" panose="020B0604020202020204" pitchFamily="34" charset="0"/>
              <a:cs typeface="Arial" panose="020B0604020202020204" pitchFamily="34" charset="0"/>
            </a:endParaRPr>
          </a:p>
        </p:txBody>
      </p:sp>
      <p:sp>
        <p:nvSpPr>
          <p:cNvPr id="9" name="Text 5"/>
          <p:cNvSpPr/>
          <p:nvPr/>
        </p:nvSpPr>
        <p:spPr>
          <a:xfrm>
            <a:off x="7552373" y="2798326"/>
            <a:ext cx="2822972" cy="352782"/>
          </a:xfrm>
          <a:prstGeom prst="rect">
            <a:avLst/>
          </a:prstGeom>
          <a:noFill/>
          <a:ln/>
        </p:spPr>
        <p:txBody>
          <a:bodyPr wrap="none" lIns="0" tIns="0" rIns="0" bIns="0" rtlCol="0" anchor="t"/>
          <a:lstStyle/>
          <a:p>
            <a:pPr marL="0" indent="0" algn="l">
              <a:lnSpc>
                <a:spcPts val="2750"/>
              </a:lnSpc>
              <a:buNone/>
            </a:pPr>
            <a:r>
              <a:rPr lang="en-US" sz="2200" b="1" dirty="0">
                <a:solidFill>
                  <a:srgbClr val="FFFF00"/>
                </a:solidFill>
                <a:latin typeface="Arial" panose="020B0604020202020204" pitchFamily="34" charset="0"/>
                <a:ea typeface="Syne Extra Bold" pitchFamily="34" charset="-122"/>
                <a:cs typeface="Arial" panose="020B0604020202020204" pitchFamily="34" charset="0"/>
              </a:rPr>
              <a:t>Địa phương</a:t>
            </a:r>
            <a:endParaRPr lang="en-US" sz="2200" dirty="0">
              <a:solidFill>
                <a:srgbClr val="FFFF00"/>
              </a:solidFill>
              <a:latin typeface="Arial" panose="020B0604020202020204" pitchFamily="34" charset="0"/>
              <a:cs typeface="Arial" panose="020B0604020202020204" pitchFamily="34" charset="0"/>
            </a:endParaRPr>
          </a:p>
        </p:txBody>
      </p:sp>
      <p:pic>
        <p:nvPicPr>
          <p:cNvPr id="10" name="Image 2" descr="preencoded.png"/>
          <p:cNvPicPr>
            <a:picLocks noChangeAspect="1"/>
          </p:cNvPicPr>
          <p:nvPr/>
        </p:nvPicPr>
        <p:blipFill>
          <a:blip r:embed="rId5"/>
          <a:stretch>
            <a:fillRect/>
          </a:stretch>
        </p:blipFill>
        <p:spPr>
          <a:xfrm>
            <a:off x="7622858" y="3372088"/>
            <a:ext cx="282297" cy="282297"/>
          </a:xfrm>
          <a:prstGeom prst="rect">
            <a:avLst/>
          </a:prstGeom>
        </p:spPr>
      </p:pic>
      <p:sp>
        <p:nvSpPr>
          <p:cNvPr id="11" name="Text 6"/>
          <p:cNvSpPr/>
          <p:nvPr/>
        </p:nvSpPr>
        <p:spPr>
          <a:xfrm>
            <a:off x="8163878" y="3362801"/>
            <a:ext cx="5681782" cy="301109"/>
          </a:xfrm>
          <a:prstGeom prst="rect">
            <a:avLst/>
          </a:prstGeom>
          <a:noFill/>
          <a:ln/>
        </p:spPr>
        <p:txBody>
          <a:bodyPr wrap="none" lIns="0" tIns="0" rIns="0" bIns="0" rtlCol="0" anchor="t"/>
          <a:lstStyle/>
          <a:p>
            <a:pPr marL="0" indent="0" algn="l">
              <a:lnSpc>
                <a:spcPts val="2350"/>
              </a:lnSpc>
              <a:buNone/>
            </a:pPr>
            <a:r>
              <a:rPr lang="en-US" b="1" dirty="0">
                <a:solidFill>
                  <a:srgbClr val="D7E5D8"/>
                </a:solidFill>
                <a:latin typeface="Arial" panose="020B0604020202020204" pitchFamily="34" charset="0"/>
                <a:ea typeface="Syne" pitchFamily="34" charset="-122"/>
                <a:cs typeface="Arial" panose="020B0604020202020204" pitchFamily="34" charset="0"/>
              </a:rPr>
              <a:t>Nghị quyết 07-NQ/TU (2022)</a:t>
            </a:r>
            <a:r>
              <a:rPr lang="en-US" dirty="0">
                <a:solidFill>
                  <a:srgbClr val="D7E5D8"/>
                </a:solidFill>
                <a:latin typeface="Arial" panose="020B0604020202020204" pitchFamily="34" charset="0"/>
                <a:ea typeface="Syne" pitchFamily="34" charset="-122"/>
                <a:cs typeface="Arial" panose="020B0604020202020204" pitchFamily="34" charset="0"/>
              </a:rPr>
              <a:t> về chuyển đổi số</a:t>
            </a:r>
            <a:endParaRPr lang="en-US" dirty="0">
              <a:latin typeface="Arial" panose="020B0604020202020204" pitchFamily="34" charset="0"/>
              <a:cs typeface="Arial" panose="020B0604020202020204" pitchFamily="34" charset="0"/>
            </a:endParaRPr>
          </a:p>
        </p:txBody>
      </p:sp>
      <p:pic>
        <p:nvPicPr>
          <p:cNvPr id="12" name="Image 3" descr="preencoded.png"/>
          <p:cNvPicPr>
            <a:picLocks noChangeAspect="1"/>
          </p:cNvPicPr>
          <p:nvPr/>
        </p:nvPicPr>
        <p:blipFill>
          <a:blip r:embed="rId6"/>
          <a:stretch>
            <a:fillRect/>
          </a:stretch>
        </p:blipFill>
        <p:spPr>
          <a:xfrm>
            <a:off x="7622858" y="4030503"/>
            <a:ext cx="282297" cy="282297"/>
          </a:xfrm>
          <a:prstGeom prst="rect">
            <a:avLst/>
          </a:prstGeom>
        </p:spPr>
      </p:pic>
      <p:sp>
        <p:nvSpPr>
          <p:cNvPr id="13" name="Text 7"/>
          <p:cNvSpPr/>
          <p:nvPr/>
        </p:nvSpPr>
        <p:spPr>
          <a:xfrm>
            <a:off x="8163878" y="4021216"/>
            <a:ext cx="5681782" cy="903327"/>
          </a:xfrm>
          <a:prstGeom prst="rect">
            <a:avLst/>
          </a:prstGeom>
          <a:noFill/>
          <a:ln/>
        </p:spPr>
        <p:txBody>
          <a:bodyPr wrap="square" lIns="0" tIns="0" rIns="0" bIns="0" rtlCol="0" anchor="t"/>
          <a:lstStyle/>
          <a:p>
            <a:pPr marL="0" indent="0" algn="l">
              <a:lnSpc>
                <a:spcPts val="2350"/>
              </a:lnSpc>
              <a:buNone/>
            </a:pPr>
            <a:r>
              <a:rPr lang="en-US" b="1" dirty="0">
                <a:solidFill>
                  <a:srgbClr val="D7E5D8"/>
                </a:solidFill>
                <a:latin typeface="Arial" panose="020B0604020202020204" pitchFamily="34" charset="0"/>
                <a:ea typeface="Syne" pitchFamily="34" charset="-122"/>
                <a:cs typeface="Arial" panose="020B0604020202020204" pitchFamily="34" charset="0"/>
              </a:rPr>
              <a:t>Kế hoạch 698/KH-UBND (2022)</a:t>
            </a:r>
            <a:r>
              <a:rPr lang="en-US" dirty="0">
                <a:solidFill>
                  <a:srgbClr val="D7E5D8"/>
                </a:solidFill>
                <a:latin typeface="Arial" panose="020B0604020202020204" pitchFamily="34" charset="0"/>
                <a:ea typeface="Syne" pitchFamily="34" charset="-122"/>
                <a:cs typeface="Arial" panose="020B0604020202020204" pitchFamily="34" charset="0"/>
              </a:rPr>
              <a:t> về thực hiện Nghị quyết 07-NQ/TU và các văn bản liên quan nâng cao năng lực CNTT, đảm bảo 100% dịch vụ công trực tuyến mức 4</a:t>
            </a:r>
            <a:endParaRPr lang="en-US" dirty="0">
              <a:latin typeface="Arial" panose="020B0604020202020204" pitchFamily="34" charset="0"/>
              <a:cs typeface="Arial" panose="020B0604020202020204" pitchFamily="34" charset="0"/>
            </a:endParaRPr>
          </a:p>
        </p:txBody>
      </p:sp>
      <p:pic>
        <p:nvPicPr>
          <p:cNvPr id="14" name="Image 4" descr="preencoded.png"/>
          <p:cNvPicPr>
            <a:picLocks noChangeAspect="1"/>
          </p:cNvPicPr>
          <p:nvPr/>
        </p:nvPicPr>
        <p:blipFill>
          <a:blip r:embed="rId7"/>
          <a:stretch>
            <a:fillRect/>
          </a:stretch>
        </p:blipFill>
        <p:spPr>
          <a:xfrm>
            <a:off x="7622858" y="5310187"/>
            <a:ext cx="282297" cy="282297"/>
          </a:xfrm>
          <a:prstGeom prst="rect">
            <a:avLst/>
          </a:prstGeom>
        </p:spPr>
      </p:pic>
      <p:sp>
        <p:nvSpPr>
          <p:cNvPr id="15" name="Text 8"/>
          <p:cNvSpPr/>
          <p:nvPr/>
        </p:nvSpPr>
        <p:spPr>
          <a:xfrm>
            <a:off x="8163878" y="5300900"/>
            <a:ext cx="5681782" cy="903327"/>
          </a:xfrm>
          <a:prstGeom prst="rect">
            <a:avLst/>
          </a:prstGeom>
          <a:noFill/>
          <a:ln/>
        </p:spPr>
        <p:txBody>
          <a:bodyPr wrap="square" lIns="0" tIns="0" rIns="0" bIns="0" rtlCol="0" anchor="t"/>
          <a:lstStyle/>
          <a:p>
            <a:pPr marL="0" indent="0" algn="l">
              <a:lnSpc>
                <a:spcPts val="2350"/>
              </a:lnSpc>
              <a:buNone/>
            </a:pPr>
            <a:r>
              <a:rPr lang="en-US" b="1" dirty="0">
                <a:solidFill>
                  <a:srgbClr val="D7E5D8"/>
                </a:solidFill>
                <a:latin typeface="Arial" panose="020B0604020202020204" pitchFamily="34" charset="0"/>
                <a:ea typeface="Syne" pitchFamily="34" charset="-122"/>
                <a:cs typeface="Arial" panose="020B0604020202020204" pitchFamily="34" charset="0"/>
              </a:rPr>
              <a:t>Công văn số 738/UBND-NC (15/7/2022) và Công văn số 1675/UBND-NCVX (21/8/2023)</a:t>
            </a:r>
            <a:r>
              <a:rPr lang="en-US" dirty="0">
                <a:solidFill>
                  <a:srgbClr val="D7E5D8"/>
                </a:solidFill>
                <a:latin typeface="Arial" panose="020B0604020202020204" pitchFamily="34" charset="0"/>
                <a:ea typeface="Syne" pitchFamily="34" charset="-122"/>
                <a:cs typeface="Arial" panose="020B0604020202020204" pitchFamily="34" charset="0"/>
              </a:rPr>
              <a:t> của UBND tỉnh về việc tăng cường công tác tiếp cận thông tin trên địa bàn tỉnh</a:t>
            </a:r>
            <a:endParaRPr lang="en-US" dirty="0">
              <a:latin typeface="Arial" panose="020B0604020202020204" pitchFamily="34" charset="0"/>
              <a:cs typeface="Arial" panose="020B0604020202020204" pitchFamily="34" charset="0"/>
            </a:endParaRPr>
          </a:p>
        </p:txBody>
      </p:sp>
      <p:pic>
        <p:nvPicPr>
          <p:cNvPr id="16" name="Image 5" descr="preencoded.png"/>
          <p:cNvPicPr>
            <a:picLocks noChangeAspect="1"/>
          </p:cNvPicPr>
          <p:nvPr/>
        </p:nvPicPr>
        <p:blipFill>
          <a:blip r:embed="rId8"/>
          <a:stretch>
            <a:fillRect/>
          </a:stretch>
        </p:blipFill>
        <p:spPr>
          <a:xfrm>
            <a:off x="7622858" y="6589870"/>
            <a:ext cx="282297" cy="282297"/>
          </a:xfrm>
          <a:prstGeom prst="rect">
            <a:avLst/>
          </a:prstGeom>
        </p:spPr>
      </p:pic>
      <p:sp>
        <p:nvSpPr>
          <p:cNvPr id="17" name="Text 9"/>
          <p:cNvSpPr/>
          <p:nvPr/>
        </p:nvSpPr>
        <p:spPr>
          <a:xfrm>
            <a:off x="8163878" y="6580584"/>
            <a:ext cx="5681782" cy="602218"/>
          </a:xfrm>
          <a:prstGeom prst="rect">
            <a:avLst/>
          </a:prstGeom>
          <a:noFill/>
          <a:ln/>
        </p:spPr>
        <p:txBody>
          <a:bodyPr wrap="square" lIns="0" tIns="0" rIns="0" bIns="0" rtlCol="0" anchor="t"/>
          <a:lstStyle/>
          <a:p>
            <a:pPr marL="0" indent="0" algn="l">
              <a:lnSpc>
                <a:spcPts val="2350"/>
              </a:lnSpc>
              <a:buNone/>
            </a:pPr>
            <a:r>
              <a:rPr lang="en-US" dirty="0">
                <a:solidFill>
                  <a:srgbClr val="D7E5D8"/>
                </a:solidFill>
                <a:latin typeface="Arial" panose="020B0604020202020204" pitchFamily="34" charset="0"/>
                <a:ea typeface="Syne" pitchFamily="34" charset="-122"/>
                <a:cs typeface="Arial" panose="020B0604020202020204" pitchFamily="34" charset="0"/>
              </a:rPr>
              <a:t>Nhiều văn bản chỉ đạo tăng cường thực thi Luật Tiếp cận thông tin, nâng cao nhận thức, kỹ năng số cho cán bộ và người dân</a:t>
            </a:r>
            <a:endParaRPr lang="en-US" dirty="0">
              <a:latin typeface="Arial" panose="020B0604020202020204" pitchFamily="34" charset="0"/>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596503"/>
            <a:ext cx="8011478" cy="558165"/>
          </a:xfrm>
          <a:prstGeom prst="rect">
            <a:avLst/>
          </a:prstGeom>
          <a:noFill/>
          <a:ln/>
        </p:spPr>
        <p:txBody>
          <a:bodyPr wrap="none" lIns="0" tIns="0" rIns="0" bIns="0" rtlCol="0" anchor="t"/>
          <a:lstStyle/>
          <a:p>
            <a:pPr marL="0" indent="0" algn="l">
              <a:lnSpc>
                <a:spcPts val="4350"/>
              </a:lnSpc>
              <a:buNone/>
            </a:pPr>
            <a:r>
              <a:rPr lang="en-US" sz="3500" b="1" dirty="0">
                <a:solidFill>
                  <a:srgbClr val="F0F4F1"/>
                </a:solidFill>
                <a:latin typeface="Arial" panose="020B0604020202020204" pitchFamily="34" charset="0"/>
                <a:ea typeface="Syne Extra Bold" pitchFamily="34" charset="-122"/>
                <a:cs typeface="Arial" panose="020B0604020202020204" pitchFamily="34" charset="0"/>
              </a:rPr>
              <a:t>Kinh nghiệm</a:t>
            </a:r>
            <a:endParaRPr lang="en-US" sz="3500" dirty="0">
              <a:latin typeface="Arial" panose="020B0604020202020204" pitchFamily="34" charset="0"/>
              <a:cs typeface="Arial" panose="020B0604020202020204" pitchFamily="34" charset="0"/>
            </a:endParaRPr>
          </a:p>
        </p:txBody>
      </p:sp>
      <p:sp>
        <p:nvSpPr>
          <p:cNvPr id="3" name="Text 1"/>
          <p:cNvSpPr/>
          <p:nvPr/>
        </p:nvSpPr>
        <p:spPr>
          <a:xfrm>
            <a:off x="793790" y="1422559"/>
            <a:ext cx="13042821" cy="669608"/>
          </a:xfrm>
          <a:prstGeom prst="rect">
            <a:avLst/>
          </a:prstGeom>
          <a:noFill/>
          <a:ln/>
        </p:spPr>
        <p:txBody>
          <a:bodyPr wrap="square" lIns="0" tIns="0" rIns="0" bIns="0" rtlCol="0" anchor="t"/>
          <a:lstStyle/>
          <a:p>
            <a:pPr marL="0" indent="0" algn="l">
              <a:lnSpc>
                <a:spcPts val="2600"/>
              </a:lnSpc>
              <a:buNone/>
            </a:pPr>
            <a:r>
              <a:rPr lang="en-US" sz="2100" b="1" dirty="0">
                <a:solidFill>
                  <a:srgbClr val="F0F4F1"/>
                </a:solidFill>
                <a:latin typeface="Arial" panose="020B0604020202020204" pitchFamily="34" charset="0"/>
                <a:ea typeface="Syne Extra Bold" pitchFamily="34" charset="-122"/>
                <a:cs typeface="Arial" panose="020B0604020202020204" pitchFamily="34" charset="0"/>
              </a:rPr>
              <a:t>Mô hình triển khai thành công về thực hiện Luật tiếp cận thông tin tại tỉnh Quảng Bình (cũ):</a:t>
            </a:r>
            <a:endParaRPr lang="en-US" sz="2100" dirty="0">
              <a:latin typeface="Arial" panose="020B0604020202020204" pitchFamily="34" charset="0"/>
              <a:cs typeface="Arial" panose="020B0604020202020204" pitchFamily="34" charset="0"/>
            </a:endParaRPr>
          </a:p>
        </p:txBody>
      </p:sp>
      <p:pic>
        <p:nvPicPr>
          <p:cNvPr id="4" name="Image 0" descr="preencoded.png"/>
          <p:cNvPicPr>
            <a:picLocks noChangeAspect="1"/>
          </p:cNvPicPr>
          <p:nvPr/>
        </p:nvPicPr>
        <p:blipFill>
          <a:blip r:embed="rId3"/>
          <a:stretch>
            <a:fillRect/>
          </a:stretch>
        </p:blipFill>
        <p:spPr>
          <a:xfrm>
            <a:off x="793790" y="2360057"/>
            <a:ext cx="5768697" cy="3565208"/>
          </a:xfrm>
          <a:prstGeom prst="rect">
            <a:avLst/>
          </a:prstGeom>
        </p:spPr>
      </p:pic>
      <p:sp>
        <p:nvSpPr>
          <p:cNvPr id="5" name="Text 2"/>
          <p:cNvSpPr/>
          <p:nvPr/>
        </p:nvSpPr>
        <p:spPr>
          <a:xfrm>
            <a:off x="793790" y="6103858"/>
            <a:ext cx="3458528" cy="278963"/>
          </a:xfrm>
          <a:prstGeom prst="rect">
            <a:avLst/>
          </a:prstGeom>
          <a:noFill/>
          <a:ln/>
        </p:spPr>
        <p:txBody>
          <a:bodyPr wrap="none" lIns="0" tIns="0" rIns="0" bIns="0" rtlCol="0" anchor="t"/>
          <a:lstStyle/>
          <a:p>
            <a:pPr marL="0" indent="0" algn="l">
              <a:lnSpc>
                <a:spcPts val="2150"/>
              </a:lnSpc>
              <a:buNone/>
            </a:pPr>
            <a:r>
              <a:rPr lang="en-US" sz="1900" b="1" dirty="0">
                <a:solidFill>
                  <a:srgbClr val="FFFF00"/>
                </a:solidFill>
                <a:latin typeface="Arial" panose="020B0604020202020204" pitchFamily="34" charset="0"/>
                <a:ea typeface="Syne Extra Bold" pitchFamily="34" charset="-122"/>
                <a:cs typeface="Arial" panose="020B0604020202020204" pitchFamily="34" charset="0"/>
              </a:rPr>
              <a:t>Giai đoạn 2018-2019</a:t>
            </a:r>
            <a:endParaRPr lang="en-US" sz="1900" dirty="0">
              <a:solidFill>
                <a:srgbClr val="FFFF00"/>
              </a:solidFill>
              <a:latin typeface="Arial" panose="020B0604020202020204" pitchFamily="34" charset="0"/>
              <a:cs typeface="Arial" panose="020B0604020202020204" pitchFamily="34" charset="0"/>
            </a:endParaRPr>
          </a:p>
        </p:txBody>
      </p:sp>
      <p:sp>
        <p:nvSpPr>
          <p:cNvPr id="6" name="Text 3"/>
          <p:cNvSpPr/>
          <p:nvPr/>
        </p:nvSpPr>
        <p:spPr>
          <a:xfrm>
            <a:off x="793790" y="6489978"/>
            <a:ext cx="6409730" cy="1143000"/>
          </a:xfrm>
          <a:prstGeom prst="rect">
            <a:avLst/>
          </a:prstGeom>
          <a:noFill/>
          <a:ln/>
        </p:spPr>
        <p:txBody>
          <a:bodyPr wrap="square" lIns="0" tIns="0" rIns="0" bIns="0" rtlCol="0" anchor="t"/>
          <a:lstStyle/>
          <a:p>
            <a:pPr marL="0" indent="0" algn="l">
              <a:lnSpc>
                <a:spcPts val="2250"/>
              </a:lnSpc>
              <a:buNone/>
            </a:pPr>
            <a:r>
              <a:rPr lang="en-US" dirty="0">
                <a:solidFill>
                  <a:srgbClr val="D7E5D8"/>
                </a:solidFill>
                <a:latin typeface="Arial" panose="020B0604020202020204" pitchFamily="34" charset="0"/>
                <a:ea typeface="Syne" pitchFamily="34" charset="-122"/>
                <a:cs typeface="Arial" panose="020B0604020202020204" pitchFamily="34" charset="0"/>
              </a:rPr>
              <a:t>CIRD/FORLAND phối hợp với Trung tâm Trợ giúp pháp lý tỉnh thực hiện các hoạt động nâng cao năng lực về tiếp cận thông tin trong lĩnh vực lâm nghiệp cho cán bộ và người dân xã Xuân Trạch và hỗ trợ tư vấn xây dựng quy chế quản lý rừng cộng đồng.</a:t>
            </a:r>
            <a:endParaRPr lang="en-US" dirty="0">
              <a:latin typeface="Arial" panose="020B0604020202020204" pitchFamily="34" charset="0"/>
              <a:cs typeface="Arial" panose="020B0604020202020204" pitchFamily="34" charset="0"/>
            </a:endParaRPr>
          </a:p>
        </p:txBody>
      </p:sp>
      <p:pic>
        <p:nvPicPr>
          <p:cNvPr id="7" name="Image 1" descr="preencoded.png"/>
          <p:cNvPicPr>
            <a:picLocks noChangeAspect="1"/>
          </p:cNvPicPr>
          <p:nvPr/>
        </p:nvPicPr>
        <p:blipFill>
          <a:blip r:embed="rId4"/>
          <a:stretch>
            <a:fillRect/>
          </a:stretch>
        </p:blipFill>
        <p:spPr>
          <a:xfrm>
            <a:off x="7426762" y="2360057"/>
            <a:ext cx="5768816" cy="3565327"/>
          </a:xfrm>
          <a:prstGeom prst="rect">
            <a:avLst/>
          </a:prstGeom>
        </p:spPr>
      </p:pic>
      <p:sp>
        <p:nvSpPr>
          <p:cNvPr id="8" name="Text 4"/>
          <p:cNvSpPr/>
          <p:nvPr/>
        </p:nvSpPr>
        <p:spPr>
          <a:xfrm>
            <a:off x="7426762" y="6103977"/>
            <a:ext cx="3526393" cy="278963"/>
          </a:xfrm>
          <a:prstGeom prst="rect">
            <a:avLst/>
          </a:prstGeom>
          <a:noFill/>
          <a:ln/>
        </p:spPr>
        <p:txBody>
          <a:bodyPr wrap="none" lIns="0" tIns="0" rIns="0" bIns="0" rtlCol="0" anchor="t"/>
          <a:lstStyle/>
          <a:p>
            <a:pPr marL="0" indent="0" algn="l">
              <a:lnSpc>
                <a:spcPts val="2150"/>
              </a:lnSpc>
              <a:buNone/>
            </a:pPr>
            <a:r>
              <a:rPr lang="en-US" sz="1900" b="1" dirty="0">
                <a:solidFill>
                  <a:srgbClr val="FFFF00"/>
                </a:solidFill>
                <a:latin typeface="Arial" panose="020B0604020202020204" pitchFamily="34" charset="0"/>
                <a:ea typeface="Syne Extra Bold" pitchFamily="34" charset="-122"/>
                <a:cs typeface="Arial" panose="020B0604020202020204" pitchFamily="34" charset="0"/>
              </a:rPr>
              <a:t>Giai đoạn 2020-2021</a:t>
            </a:r>
            <a:endParaRPr lang="en-US" sz="1900" dirty="0">
              <a:solidFill>
                <a:srgbClr val="FFFF00"/>
              </a:solidFill>
              <a:latin typeface="Arial" panose="020B0604020202020204" pitchFamily="34" charset="0"/>
              <a:cs typeface="Arial" panose="020B0604020202020204" pitchFamily="34" charset="0"/>
            </a:endParaRPr>
          </a:p>
        </p:txBody>
      </p:sp>
      <p:sp>
        <p:nvSpPr>
          <p:cNvPr id="9" name="Text 5"/>
          <p:cNvSpPr/>
          <p:nvPr/>
        </p:nvSpPr>
        <p:spPr>
          <a:xfrm>
            <a:off x="7426762" y="6490097"/>
            <a:ext cx="6409849" cy="1143000"/>
          </a:xfrm>
          <a:prstGeom prst="rect">
            <a:avLst/>
          </a:prstGeom>
          <a:noFill/>
          <a:ln/>
        </p:spPr>
        <p:txBody>
          <a:bodyPr wrap="square" lIns="0" tIns="0" rIns="0" bIns="0" rtlCol="0" anchor="t"/>
          <a:lstStyle/>
          <a:p>
            <a:pPr marL="0" indent="0" algn="l">
              <a:lnSpc>
                <a:spcPts val="2250"/>
              </a:lnSpc>
              <a:buNone/>
            </a:pPr>
            <a:r>
              <a:rPr lang="en-US" dirty="0">
                <a:solidFill>
                  <a:srgbClr val="D7E5D8"/>
                </a:solidFill>
                <a:latin typeface="Arial" panose="020B0604020202020204" pitchFamily="34" charset="0"/>
                <a:ea typeface="Syne" pitchFamily="34" charset="-122"/>
                <a:cs typeface="Arial" panose="020B0604020202020204" pitchFamily="34" charset="0"/>
              </a:rPr>
              <a:t>CEGORN phối hợp với TTCNTT&amp;TT (cũ) thực hiện thí điểm cải thiện trang thông tin điện tử của Xuân Trạch, tuân thủ theo Nghị định 42/2022/NĐ-CP và quy định của Luật Tiếp cận thông tin. Nâng cao kỹ năng về vận hành trang thông tin điện tử và kỹ năng cung cấp thông tin cho người dân.</a:t>
            </a:r>
            <a:endParaRPr lang="en-US" dirty="0">
              <a:latin typeface="Arial" panose="020B0604020202020204" pitchFamily="34" charset="0"/>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586383"/>
            <a:ext cx="8457962" cy="589121"/>
          </a:xfrm>
          <a:prstGeom prst="rect">
            <a:avLst/>
          </a:prstGeom>
          <a:noFill/>
          <a:ln/>
        </p:spPr>
        <p:txBody>
          <a:bodyPr wrap="none" lIns="0" tIns="0" rIns="0" bIns="0" rtlCol="0" anchor="t"/>
          <a:lstStyle/>
          <a:p>
            <a:pPr marL="0" indent="0" algn="l">
              <a:lnSpc>
                <a:spcPts val="4600"/>
              </a:lnSpc>
              <a:buNone/>
            </a:pPr>
            <a:r>
              <a:rPr lang="en-US" sz="3700" b="1" dirty="0">
                <a:solidFill>
                  <a:srgbClr val="F0F4F1"/>
                </a:solidFill>
                <a:latin typeface="Arial" panose="020B0604020202020204" pitchFamily="34" charset="0"/>
                <a:ea typeface="Syne Extra Bold" pitchFamily="34" charset="-122"/>
                <a:cs typeface="Arial" panose="020B0604020202020204" pitchFamily="34" charset="0"/>
              </a:rPr>
              <a:t>Kinh nghiệm</a:t>
            </a:r>
            <a:endParaRPr lang="en-US" sz="3700" dirty="0">
              <a:latin typeface="Arial" panose="020B0604020202020204" pitchFamily="34" charset="0"/>
              <a:cs typeface="Arial" panose="020B0604020202020204" pitchFamily="34" charset="0"/>
            </a:endParaRPr>
          </a:p>
        </p:txBody>
      </p:sp>
      <p:sp>
        <p:nvSpPr>
          <p:cNvPr id="3" name="Text 1"/>
          <p:cNvSpPr/>
          <p:nvPr/>
        </p:nvSpPr>
        <p:spPr>
          <a:xfrm>
            <a:off x="793790" y="1458278"/>
            <a:ext cx="13042821" cy="706755"/>
          </a:xfrm>
          <a:prstGeom prst="rect">
            <a:avLst/>
          </a:prstGeom>
          <a:noFill/>
          <a:ln/>
        </p:spPr>
        <p:txBody>
          <a:bodyPr wrap="square" lIns="0" tIns="0" rIns="0" bIns="0" rtlCol="0" anchor="t"/>
          <a:lstStyle/>
          <a:p>
            <a:pPr marL="0" indent="0" algn="l">
              <a:lnSpc>
                <a:spcPts val="2750"/>
              </a:lnSpc>
              <a:buNone/>
            </a:pPr>
            <a:r>
              <a:rPr lang="en-US" sz="2200" b="1" dirty="0">
                <a:solidFill>
                  <a:srgbClr val="F0F4F1"/>
                </a:solidFill>
                <a:latin typeface="Arial" panose="020B0604020202020204" pitchFamily="34" charset="0"/>
                <a:ea typeface="Syne Extra Bold" pitchFamily="34" charset="-122"/>
                <a:cs typeface="Arial" panose="020B0604020202020204" pitchFamily="34" charset="0"/>
              </a:rPr>
              <a:t>Nội dung chuẩn hóa Trang thông tin điện tử của xã Xuân Trạch (cũ):</a:t>
            </a:r>
            <a:endParaRPr lang="en-US" sz="2200" dirty="0">
              <a:latin typeface="Arial" panose="020B0604020202020204" pitchFamily="34" charset="0"/>
              <a:cs typeface="Arial" panose="020B0604020202020204" pitchFamily="34" charset="0"/>
            </a:endParaRPr>
          </a:p>
        </p:txBody>
      </p:sp>
      <p:pic>
        <p:nvPicPr>
          <p:cNvPr id="4" name="Image 0" descr="preencoded.png"/>
          <p:cNvPicPr>
            <a:picLocks noChangeAspect="1"/>
          </p:cNvPicPr>
          <p:nvPr/>
        </p:nvPicPr>
        <p:blipFill>
          <a:blip r:embed="rId3"/>
          <a:stretch>
            <a:fillRect/>
          </a:stretch>
        </p:blipFill>
        <p:spPr>
          <a:xfrm>
            <a:off x="793790" y="2447806"/>
            <a:ext cx="2308860" cy="1426964"/>
          </a:xfrm>
          <a:prstGeom prst="rect">
            <a:avLst/>
          </a:prstGeom>
        </p:spPr>
      </p:pic>
      <p:sp>
        <p:nvSpPr>
          <p:cNvPr id="5" name="Text 2"/>
          <p:cNvSpPr/>
          <p:nvPr/>
        </p:nvSpPr>
        <p:spPr>
          <a:xfrm>
            <a:off x="793790" y="4110395"/>
            <a:ext cx="4190524" cy="589359"/>
          </a:xfrm>
          <a:prstGeom prst="rect">
            <a:avLst/>
          </a:prstGeom>
          <a:noFill/>
          <a:ln/>
        </p:spPr>
        <p:txBody>
          <a:bodyPr wrap="square" lIns="0" tIns="0" rIns="0" bIns="0" rtlCol="0" anchor="t"/>
          <a:lstStyle/>
          <a:p>
            <a:pPr marL="0" indent="0" algn="l">
              <a:lnSpc>
                <a:spcPts val="2300"/>
              </a:lnSpc>
              <a:buNone/>
            </a:pPr>
            <a:r>
              <a:rPr lang="en-US" sz="1850" b="1" dirty="0">
                <a:solidFill>
                  <a:srgbClr val="FFFF00"/>
                </a:solidFill>
                <a:latin typeface="Arial" panose="020B0604020202020204" pitchFamily="34" charset="0"/>
                <a:ea typeface="Syne Extra Bold" pitchFamily="34" charset="-122"/>
                <a:cs typeface="Arial" panose="020B0604020202020204" pitchFamily="34" charset="0"/>
              </a:rPr>
              <a:t>Chuẩn hóa trang thông tin</a:t>
            </a:r>
            <a:endParaRPr lang="en-US" sz="1850" dirty="0">
              <a:solidFill>
                <a:srgbClr val="FFFF00"/>
              </a:solidFill>
              <a:latin typeface="Arial" panose="020B0604020202020204" pitchFamily="34" charset="0"/>
              <a:cs typeface="Arial" panose="020B0604020202020204" pitchFamily="34" charset="0"/>
            </a:endParaRPr>
          </a:p>
        </p:txBody>
      </p:sp>
      <p:sp>
        <p:nvSpPr>
          <p:cNvPr id="6" name="Text 3"/>
          <p:cNvSpPr/>
          <p:nvPr/>
        </p:nvSpPr>
        <p:spPr>
          <a:xfrm>
            <a:off x="793790" y="4812863"/>
            <a:ext cx="4190524" cy="603409"/>
          </a:xfrm>
          <a:prstGeom prst="rect">
            <a:avLst/>
          </a:prstGeom>
          <a:noFill/>
          <a:ln/>
        </p:spPr>
        <p:txBody>
          <a:bodyPr wrap="square" lIns="0" tIns="0" rIns="0" bIns="0" rtlCol="0" anchor="t"/>
          <a:lstStyle/>
          <a:p>
            <a:pPr marL="0" indent="0" algn="l">
              <a:lnSpc>
                <a:spcPts val="2350"/>
              </a:lnSpc>
              <a:buNone/>
            </a:pPr>
            <a:r>
              <a:rPr lang="en-US" dirty="0">
                <a:solidFill>
                  <a:srgbClr val="D7E5D8"/>
                </a:solidFill>
                <a:latin typeface="Arial" panose="020B0604020202020204" pitchFamily="34" charset="0"/>
                <a:ea typeface="Syne" pitchFamily="34" charset="-122"/>
                <a:cs typeface="Arial" panose="020B0604020202020204" pitchFamily="34" charset="0"/>
              </a:rPr>
              <a:t>Chuẩn hóa trang thông tin điện tử, điều chỉnh các mục phù hợp với người dùng</a:t>
            </a:r>
            <a:endParaRPr lang="en-US" dirty="0">
              <a:latin typeface="Arial" panose="020B0604020202020204" pitchFamily="34" charset="0"/>
              <a:cs typeface="Arial" panose="020B0604020202020204" pitchFamily="34" charset="0"/>
            </a:endParaRPr>
          </a:p>
        </p:txBody>
      </p:sp>
      <p:pic>
        <p:nvPicPr>
          <p:cNvPr id="7" name="Image 1" descr="preencoded.png"/>
          <p:cNvPicPr>
            <a:picLocks noChangeAspect="1"/>
          </p:cNvPicPr>
          <p:nvPr/>
        </p:nvPicPr>
        <p:blipFill>
          <a:blip r:embed="rId4"/>
          <a:stretch>
            <a:fillRect/>
          </a:stretch>
        </p:blipFill>
        <p:spPr>
          <a:xfrm>
            <a:off x="5219938" y="2447806"/>
            <a:ext cx="2308860" cy="1426964"/>
          </a:xfrm>
          <a:prstGeom prst="rect">
            <a:avLst/>
          </a:prstGeom>
        </p:spPr>
      </p:pic>
      <p:sp>
        <p:nvSpPr>
          <p:cNvPr id="8" name="Text 4"/>
          <p:cNvSpPr/>
          <p:nvPr/>
        </p:nvSpPr>
        <p:spPr>
          <a:xfrm>
            <a:off x="5219938" y="4110395"/>
            <a:ext cx="3823811" cy="294680"/>
          </a:xfrm>
          <a:prstGeom prst="rect">
            <a:avLst/>
          </a:prstGeom>
          <a:noFill/>
          <a:ln/>
        </p:spPr>
        <p:txBody>
          <a:bodyPr wrap="none" lIns="0" tIns="0" rIns="0" bIns="0" rtlCol="0" anchor="t"/>
          <a:lstStyle/>
          <a:p>
            <a:pPr marL="0" indent="0" algn="l">
              <a:lnSpc>
                <a:spcPts val="2300"/>
              </a:lnSpc>
              <a:buNone/>
            </a:pPr>
            <a:r>
              <a:rPr lang="en-US" sz="1850" b="1" dirty="0">
                <a:solidFill>
                  <a:srgbClr val="FFFF00"/>
                </a:solidFill>
                <a:latin typeface="Arial" panose="020B0604020202020204" pitchFamily="34" charset="0"/>
                <a:ea typeface="Syne Extra Bold" pitchFamily="34" charset="-122"/>
                <a:cs typeface="Arial" panose="020B0604020202020204" pitchFamily="34" charset="0"/>
              </a:rPr>
              <a:t>Thiết lập chuyên mục</a:t>
            </a:r>
            <a:endParaRPr lang="en-US" sz="1850" dirty="0">
              <a:solidFill>
                <a:srgbClr val="FFFF00"/>
              </a:solidFill>
              <a:latin typeface="Arial" panose="020B0604020202020204" pitchFamily="34" charset="0"/>
              <a:cs typeface="Arial" panose="020B0604020202020204" pitchFamily="34" charset="0"/>
            </a:endParaRPr>
          </a:p>
        </p:txBody>
      </p:sp>
      <p:sp>
        <p:nvSpPr>
          <p:cNvPr id="9" name="Text 5"/>
          <p:cNvSpPr/>
          <p:nvPr/>
        </p:nvSpPr>
        <p:spPr>
          <a:xfrm>
            <a:off x="5219938" y="4816533"/>
            <a:ext cx="4190524" cy="905113"/>
          </a:xfrm>
          <a:prstGeom prst="rect">
            <a:avLst/>
          </a:prstGeom>
          <a:noFill/>
          <a:ln/>
        </p:spPr>
        <p:txBody>
          <a:bodyPr wrap="square" lIns="0" tIns="0" rIns="0" bIns="0" rtlCol="0" anchor="t"/>
          <a:lstStyle/>
          <a:p>
            <a:pPr marL="0" indent="0" algn="l">
              <a:lnSpc>
                <a:spcPts val="2350"/>
              </a:lnSpc>
              <a:buNone/>
            </a:pPr>
            <a:r>
              <a:rPr lang="en-US" dirty="0">
                <a:solidFill>
                  <a:srgbClr val="D7E5D8"/>
                </a:solidFill>
                <a:latin typeface="Arial" panose="020B0604020202020204" pitchFamily="34" charset="0"/>
                <a:ea typeface="Syne" pitchFamily="34" charset="-122"/>
                <a:cs typeface="Arial" panose="020B0604020202020204" pitchFamily="34" charset="0"/>
              </a:rPr>
              <a:t>Thiết lập Chuyên mục tiếp cận thông tin, danh mục thông tin công khai, công bố Quy chế nội bộ về cung cấp thông tin lên trang thông tin điện tử</a:t>
            </a:r>
            <a:endParaRPr lang="en-US" dirty="0">
              <a:latin typeface="Arial" panose="020B0604020202020204" pitchFamily="34" charset="0"/>
              <a:cs typeface="Arial" panose="020B0604020202020204" pitchFamily="34" charset="0"/>
            </a:endParaRPr>
          </a:p>
        </p:txBody>
      </p:sp>
      <p:sp>
        <p:nvSpPr>
          <p:cNvPr id="10" name="Shape 6"/>
          <p:cNvSpPr/>
          <p:nvPr/>
        </p:nvSpPr>
        <p:spPr>
          <a:xfrm>
            <a:off x="793790" y="7014923"/>
            <a:ext cx="12681578" cy="905113"/>
          </a:xfrm>
          <a:prstGeom prst="roundRect">
            <a:avLst>
              <a:gd name="adj" fmla="val 3944"/>
            </a:avLst>
          </a:prstGeom>
          <a:solidFill>
            <a:srgbClr val="334805"/>
          </a:solidFill>
          <a:ln/>
        </p:spPr>
      </p:sp>
      <p:pic>
        <p:nvPicPr>
          <p:cNvPr id="11" name="Image 2" descr="preencoded.png"/>
          <p:cNvPicPr>
            <a:picLocks noChangeAspect="1"/>
          </p:cNvPicPr>
          <p:nvPr/>
        </p:nvPicPr>
        <p:blipFill>
          <a:blip r:embed="rId5"/>
          <a:stretch>
            <a:fillRect/>
          </a:stretch>
        </p:blipFill>
        <p:spPr>
          <a:xfrm>
            <a:off x="927295" y="7215364"/>
            <a:ext cx="235625" cy="188476"/>
          </a:xfrm>
          <a:prstGeom prst="rect">
            <a:avLst/>
          </a:prstGeom>
        </p:spPr>
      </p:pic>
      <p:sp>
        <p:nvSpPr>
          <p:cNvPr id="12" name="Text 7"/>
          <p:cNvSpPr/>
          <p:nvPr/>
        </p:nvSpPr>
        <p:spPr>
          <a:xfrm>
            <a:off x="1348883" y="7176636"/>
            <a:ext cx="12236409" cy="737183"/>
          </a:xfrm>
          <a:prstGeom prst="rect">
            <a:avLst/>
          </a:prstGeom>
          <a:noFill/>
          <a:ln/>
        </p:spPr>
        <p:txBody>
          <a:bodyPr wrap="square" lIns="0" tIns="0" rIns="0" bIns="0" rtlCol="0" anchor="t"/>
          <a:lstStyle/>
          <a:p>
            <a:pPr marL="0" indent="0" algn="l">
              <a:lnSpc>
                <a:spcPts val="2350"/>
              </a:lnSpc>
              <a:buNone/>
            </a:pPr>
            <a:r>
              <a:rPr lang="en-US" b="1" i="1" dirty="0">
                <a:solidFill>
                  <a:srgbClr val="FFC000"/>
                </a:solidFill>
                <a:latin typeface="Arial" panose="020B0604020202020204" pitchFamily="34" charset="0"/>
                <a:ea typeface="Syne" pitchFamily="34" charset="-122"/>
                <a:cs typeface="Arial" panose="020B0604020202020204" pitchFamily="34" charset="0"/>
              </a:rPr>
              <a:t>Xuân Trạch là xã đầu tiên tại Việt Nam công khai Quy chế nội bộ lên trang thông tin điện tử theo quy định của </a:t>
            </a:r>
          </a:p>
          <a:p>
            <a:pPr marL="0" indent="0" algn="l">
              <a:lnSpc>
                <a:spcPts val="2350"/>
              </a:lnSpc>
              <a:buNone/>
            </a:pPr>
            <a:r>
              <a:rPr lang="en-US" b="1" i="1" dirty="0">
                <a:solidFill>
                  <a:srgbClr val="FFC000"/>
                </a:solidFill>
                <a:latin typeface="Arial" panose="020B0604020202020204" pitchFamily="34" charset="0"/>
                <a:ea typeface="Syne" pitchFamily="34" charset="-122"/>
                <a:cs typeface="Arial" panose="020B0604020202020204" pitchFamily="34" charset="0"/>
              </a:rPr>
              <a:t>Luật Tiếp cận thông tin</a:t>
            </a:r>
            <a:endParaRPr lang="en-US" i="1" dirty="0">
              <a:solidFill>
                <a:srgbClr val="FFC000"/>
              </a:solidFill>
              <a:latin typeface="Arial" panose="020B0604020202020204" pitchFamily="34" charset="0"/>
              <a:cs typeface="Arial" panose="020B0604020202020204" pitchFamily="34" charset="0"/>
            </a:endParaRPr>
          </a:p>
        </p:txBody>
      </p:sp>
      <p:pic>
        <p:nvPicPr>
          <p:cNvPr id="13" name="Image 3" descr="preencoded.png"/>
          <p:cNvPicPr>
            <a:picLocks noChangeAspect="1"/>
          </p:cNvPicPr>
          <p:nvPr/>
        </p:nvPicPr>
        <p:blipFill>
          <a:blip r:embed="rId6"/>
          <a:stretch>
            <a:fillRect/>
          </a:stretch>
        </p:blipFill>
        <p:spPr>
          <a:xfrm>
            <a:off x="9646087" y="2447806"/>
            <a:ext cx="2308860" cy="1426964"/>
          </a:xfrm>
          <a:prstGeom prst="rect">
            <a:avLst/>
          </a:prstGeom>
        </p:spPr>
      </p:pic>
      <p:sp>
        <p:nvSpPr>
          <p:cNvPr id="14" name="Text 8"/>
          <p:cNvSpPr/>
          <p:nvPr/>
        </p:nvSpPr>
        <p:spPr>
          <a:xfrm>
            <a:off x="9646087" y="4110395"/>
            <a:ext cx="4190524" cy="589359"/>
          </a:xfrm>
          <a:prstGeom prst="rect">
            <a:avLst/>
          </a:prstGeom>
          <a:noFill/>
          <a:ln/>
        </p:spPr>
        <p:txBody>
          <a:bodyPr wrap="square" lIns="0" tIns="0" rIns="0" bIns="0" rtlCol="0" anchor="t"/>
          <a:lstStyle/>
          <a:p>
            <a:pPr marL="0" indent="0" algn="l">
              <a:lnSpc>
                <a:spcPts val="2300"/>
              </a:lnSpc>
              <a:buNone/>
            </a:pPr>
            <a:r>
              <a:rPr lang="en-US" sz="1850" b="1" dirty="0">
                <a:solidFill>
                  <a:srgbClr val="FFFF00"/>
                </a:solidFill>
                <a:latin typeface="Arial" panose="020B0604020202020204" pitchFamily="34" charset="0"/>
                <a:ea typeface="Syne Extra Bold" pitchFamily="34" charset="-122"/>
                <a:cs typeface="Arial" panose="020B0604020202020204" pitchFamily="34" charset="0"/>
              </a:rPr>
              <a:t>Tập huấn nâng cao năng lực</a:t>
            </a:r>
            <a:endParaRPr lang="en-US" sz="1850" dirty="0">
              <a:solidFill>
                <a:srgbClr val="FFFF00"/>
              </a:solidFill>
              <a:latin typeface="Arial" panose="020B0604020202020204" pitchFamily="34" charset="0"/>
              <a:cs typeface="Arial" panose="020B0604020202020204" pitchFamily="34" charset="0"/>
            </a:endParaRPr>
          </a:p>
        </p:txBody>
      </p:sp>
      <p:sp>
        <p:nvSpPr>
          <p:cNvPr id="15" name="Text 9"/>
          <p:cNvSpPr/>
          <p:nvPr/>
        </p:nvSpPr>
        <p:spPr>
          <a:xfrm>
            <a:off x="9646087" y="4812863"/>
            <a:ext cx="4190524" cy="603409"/>
          </a:xfrm>
          <a:prstGeom prst="rect">
            <a:avLst/>
          </a:prstGeom>
          <a:noFill/>
          <a:ln/>
        </p:spPr>
        <p:txBody>
          <a:bodyPr wrap="square" lIns="0" tIns="0" rIns="0" bIns="0" rtlCol="0" anchor="t"/>
          <a:lstStyle/>
          <a:p>
            <a:pPr marL="0" indent="0" algn="l">
              <a:lnSpc>
                <a:spcPts val="2350"/>
              </a:lnSpc>
              <a:buNone/>
            </a:pPr>
            <a:r>
              <a:rPr lang="en-US" dirty="0">
                <a:solidFill>
                  <a:srgbClr val="D7E5D8"/>
                </a:solidFill>
                <a:latin typeface="Arial" panose="020B0604020202020204" pitchFamily="34" charset="0"/>
                <a:ea typeface="Syne" pitchFamily="34" charset="-122"/>
                <a:cs typeface="Arial" panose="020B0604020202020204" pitchFamily="34" charset="0"/>
              </a:rPr>
              <a:t>Tập huấn cho cán bộ địa phương về kỹ thuật vận hành trang thông tin điện tử</a:t>
            </a:r>
            <a:endParaRPr lang="en-US" dirty="0">
              <a:latin typeface="Arial" panose="020B0604020202020204" pitchFamily="34" charset="0"/>
              <a:cs typeface="Arial" panose="020B0604020202020204" pitchFamily="34" charset="0"/>
            </a:endParaRPr>
          </a:p>
        </p:txBody>
      </p:sp>
      <p:sp>
        <p:nvSpPr>
          <p:cNvPr id="16" name="Text 10"/>
          <p:cNvSpPr/>
          <p:nvPr/>
        </p:nvSpPr>
        <p:spPr>
          <a:xfrm>
            <a:off x="9646087" y="5529382"/>
            <a:ext cx="4190524" cy="905113"/>
          </a:xfrm>
          <a:prstGeom prst="rect">
            <a:avLst/>
          </a:prstGeom>
          <a:noFill/>
          <a:ln/>
        </p:spPr>
        <p:txBody>
          <a:bodyPr wrap="square" lIns="0" tIns="0" rIns="0" bIns="0" rtlCol="0" anchor="t"/>
          <a:lstStyle/>
          <a:p>
            <a:pPr marL="0" indent="0" algn="l">
              <a:lnSpc>
                <a:spcPts val="2350"/>
              </a:lnSpc>
              <a:buNone/>
            </a:pPr>
            <a:r>
              <a:rPr lang="en-US" dirty="0">
                <a:solidFill>
                  <a:srgbClr val="D7E5D8"/>
                </a:solidFill>
                <a:latin typeface="Arial" panose="020B0604020202020204" pitchFamily="34" charset="0"/>
                <a:ea typeface="Syne" pitchFamily="34" charset="-122"/>
                <a:cs typeface="Arial" panose="020B0604020202020204" pitchFamily="34" charset="0"/>
              </a:rPr>
              <a:t>Nâng cao năng lực cho đại diện cộng đồng về cách tìm kiếm thông tin trên trang thông tin điện tử</a:t>
            </a:r>
            <a:endParaRPr lang="en-US" dirty="0">
              <a:latin typeface="Arial" panose="020B0604020202020204" pitchFamily="34" charset="0"/>
              <a:cs typeface="Arial" panose="020B0604020202020204"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1104</TotalTime>
  <Words>5780</Words>
  <Application>Microsoft Office PowerPoint</Application>
  <PresentationFormat>Custom</PresentationFormat>
  <Paragraphs>386</Paragraphs>
  <Slides>28</Slides>
  <Notes>27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28</vt:i4>
      </vt:variant>
    </vt:vector>
  </HeadingPairs>
  <TitlesOfParts>
    <vt:vector size="31" baseType="lpstr">
      <vt:lpstr>Syne</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phuctd02 phuctd02</cp:lastModifiedBy>
  <cp:revision>17</cp:revision>
  <dcterms:created xsi:type="dcterms:W3CDTF">2025-08-24T11:08:02Z</dcterms:created>
  <dcterms:modified xsi:type="dcterms:W3CDTF">2025-09-04T14:37:31Z</dcterms:modified>
</cp:coreProperties>
</file>