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4630400" cy="8229600"/>
  <p:notesSz cx="8229600" cy="14630400"/>
  <p:embeddedFontLst>
    <p:embeddedFont>
      <p:font typeface="Calibri"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32"/>
    <p:restoredTop sz="94610"/>
  </p:normalViewPr>
  <p:slideViewPr>
    <p:cSldViewPr snapToGrid="0" snapToObjects="1">
      <p:cViewPr varScale="1">
        <p:scale>
          <a:sx n="70" d="100"/>
          <a:sy n="70" d="100"/>
        </p:scale>
        <p:origin x="-630" y="42"/>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52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1B1B27">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1B1B27">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89" y="1109684"/>
            <a:ext cx="7556421" cy="3339485"/>
          </a:xfrm>
          <a:prstGeom prst="rect">
            <a:avLst/>
          </a:prstGeom>
          <a:noFill/>
          <a:ln/>
        </p:spPr>
        <p:txBody>
          <a:bodyPr wrap="square" lIns="0" tIns="0" rIns="0" bIns="0" rtlCol="0" anchor="t">
            <a:scene3d>
              <a:camera prst="orthographicFront"/>
              <a:lightRig rig="threePt" dir="t"/>
            </a:scene3d>
            <a:sp3d extrusionH="57150">
              <a:bevelT w="38100" h="38100" prst="convex"/>
            </a:sp3d>
          </a:bodyPr>
          <a:lstStyle/>
          <a:p>
            <a:pPr marL="0" indent="0" algn="just">
              <a:lnSpc>
                <a:spcPct val="150000"/>
              </a:lnSpc>
              <a:buNone/>
            </a:pPr>
            <a:r>
              <a:rPr lang="en-US" sz="3600" b="1" dirty="0">
                <a:solidFill>
                  <a:schemeClr val="accent1">
                    <a:lumMod val="75000"/>
                  </a:schemeClr>
                </a:solidFill>
                <a:latin typeface="Arial" panose="020B0604020202020204" pitchFamily="34" charset="0"/>
                <a:ea typeface="Raleway" pitchFamily="34" charset="-122"/>
                <a:cs typeface="Arial" panose="020B0604020202020204" pitchFamily="34" charset="0"/>
              </a:rPr>
              <a:t>TẦM QUAN TRỌNG CỦA VIỆC THỰC THI LUẬT TIẾP CẬN THÔNG TIN TRONG LĨNH VỰC </a:t>
            </a:r>
            <a:r>
              <a:rPr lang="en-US" sz="3600" b="1" dirty="0" smtClean="0">
                <a:solidFill>
                  <a:schemeClr val="accent1">
                    <a:lumMod val="75000"/>
                  </a:schemeClr>
                </a:solidFill>
                <a:latin typeface="Arial" panose="020B0604020202020204" pitchFamily="34" charset="0"/>
                <a:ea typeface="Raleway" pitchFamily="34" charset="-122"/>
                <a:cs typeface="Arial" panose="020B0604020202020204" pitchFamily="34" charset="0"/>
              </a:rPr>
              <a:t>NÔNG NGHIỆP</a:t>
            </a:r>
            <a:r>
              <a:rPr lang="en-US" sz="3600" b="1" dirty="0" smtClean="0">
                <a:solidFill>
                  <a:schemeClr val="accent1">
                    <a:lumMod val="75000"/>
                  </a:schemeClr>
                </a:solidFill>
                <a:latin typeface="Arial" panose="020B0604020202020204" pitchFamily="34" charset="0"/>
                <a:ea typeface="Raleway" pitchFamily="34" charset="-122"/>
                <a:cs typeface="Arial" panose="020B0604020202020204" pitchFamily="34" charset="0"/>
              </a:rPr>
              <a:t> </a:t>
            </a:r>
            <a:r>
              <a:rPr lang="en-US" sz="3600" b="1" dirty="0">
                <a:solidFill>
                  <a:schemeClr val="accent1">
                    <a:lumMod val="75000"/>
                  </a:schemeClr>
                </a:solidFill>
                <a:latin typeface="Arial" panose="020B0604020202020204" pitchFamily="34" charset="0"/>
                <a:ea typeface="Raleway" pitchFamily="34" charset="-122"/>
                <a:cs typeface="Arial" panose="020B0604020202020204" pitchFamily="34" charset="0"/>
              </a:rPr>
              <a:t>VÀ MÔI TRƯỜNG</a:t>
            </a:r>
            <a:endParaRPr lang="en-US" sz="3600" b="1" dirty="0">
              <a:solidFill>
                <a:schemeClr val="accent1">
                  <a:lumMod val="75000"/>
                </a:schemeClr>
              </a:solidFill>
            </a:endParaRPr>
          </a:p>
        </p:txBody>
      </p:sp>
      <p:sp>
        <p:nvSpPr>
          <p:cNvPr id="4" name="Text 1"/>
          <p:cNvSpPr/>
          <p:nvPr/>
        </p:nvSpPr>
        <p:spPr>
          <a:xfrm>
            <a:off x="6280190" y="5520928"/>
            <a:ext cx="7556421" cy="1144567"/>
          </a:xfrm>
          <a:prstGeom prst="rect">
            <a:avLst/>
          </a:prstGeom>
          <a:noFill/>
          <a:ln/>
        </p:spPr>
        <p:txBody>
          <a:bodyPr wrap="none" lIns="0" tIns="0" rIns="0" bIns="0" rtlCol="0" anchor="t"/>
          <a:lstStyle/>
          <a:p>
            <a:pPr>
              <a:lnSpc>
                <a:spcPts val="2850"/>
              </a:lnSpc>
            </a:pPr>
            <a:r>
              <a:rPr lang="en-US" sz="2000" b="1" dirty="0" err="1">
                <a:latin typeface="Arial" panose="020B0604020202020204" pitchFamily="34" charset="0"/>
                <a:cs typeface="Arial" panose="020B0604020202020204" pitchFamily="34" charset="0"/>
              </a:rPr>
              <a:t>Trần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Hiệp</a:t>
            </a:r>
            <a:r>
              <a:rPr lang="en-US" sz="2000" b="1" dirty="0">
                <a:latin typeface="Arial" panose="020B0604020202020204" pitchFamily="34" charset="0"/>
                <a:cs typeface="Arial" panose="020B0604020202020204" pitchFamily="34" charset="0"/>
              </a:rPr>
              <a:t> – </a:t>
            </a:r>
            <a:r>
              <a:rPr lang="en-US" sz="2000" b="1" dirty="0" err="1">
                <a:latin typeface="Arial" panose="020B0604020202020204" pitchFamily="34" charset="0"/>
                <a:cs typeface="Arial" panose="020B0604020202020204" pitchFamily="34" charset="0"/>
              </a:rPr>
              <a:t>Phó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đốc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Sở</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Nông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nghiệp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Môi</a:t>
            </a:r>
            <a:r>
              <a:rPr lang="en-US" sz="2000" b="1" dirty="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trường</a:t>
            </a: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251109"/>
            <a:ext cx="6827520" cy="708779"/>
          </a:xfrm>
          <a:prstGeom prst="rect">
            <a:avLst/>
          </a:prstGeom>
          <a:noFill/>
          <a:ln/>
        </p:spPr>
        <p:txBody>
          <a:bodyPr wrap="none" lIns="0" tIns="0" rIns="0" bIns="0" rtlCol="0" anchor="t"/>
          <a:lstStyle/>
          <a:p>
            <a:pPr marL="0" indent="0" algn="just">
              <a:lnSpc>
                <a:spcPts val="5550"/>
              </a:lnSpc>
              <a:buNone/>
            </a:pPr>
            <a:r>
              <a:rPr lang="en-US" sz="4000" dirty="0">
                <a:solidFill>
                  <a:srgbClr val="1B1B27"/>
                </a:solidFill>
                <a:latin typeface="Arial" panose="020B0604020202020204" pitchFamily="34" charset="0"/>
                <a:ea typeface="Raleway" pitchFamily="34" charset="-122"/>
                <a:cs typeface="Arial" panose="020B0604020202020204" pitchFamily="34" charset="0"/>
              </a:rPr>
              <a:t>LỢI ÍCH CỦA CHUYỂN ĐỔI SỐ</a:t>
            </a:r>
            <a:endParaRPr lang="en-US" sz="4000" dirty="0"/>
          </a:p>
        </p:txBody>
      </p:sp>
      <p:sp>
        <p:nvSpPr>
          <p:cNvPr id="3" name="Text 1"/>
          <p:cNvSpPr/>
          <p:nvPr/>
        </p:nvSpPr>
        <p:spPr>
          <a:xfrm>
            <a:off x="1857256" y="2952274"/>
            <a:ext cx="2835235" cy="354330"/>
          </a:xfrm>
          <a:prstGeom prst="rect">
            <a:avLst/>
          </a:prstGeom>
          <a:noFill/>
          <a:ln/>
        </p:spPr>
        <p:txBody>
          <a:bodyPr wrap="none" lIns="0" tIns="0" rIns="0" bIns="0" rtlCol="0" anchor="t"/>
          <a:lstStyle/>
          <a:p>
            <a:pPr marL="0" indent="0" algn="r">
              <a:lnSpc>
                <a:spcPts val="2750"/>
              </a:lnSpc>
              <a:buNone/>
            </a:pPr>
            <a:r>
              <a:rPr lang="en-US" sz="2200" b="1" i="1" dirty="0">
                <a:solidFill>
                  <a:srgbClr val="3C3939"/>
                </a:solidFill>
                <a:latin typeface="Arial" panose="020B0604020202020204" pitchFamily="34" charset="0"/>
                <a:ea typeface="Raleway" pitchFamily="34" charset="-122"/>
                <a:cs typeface="Arial" panose="020B0604020202020204" pitchFamily="34" charset="0"/>
              </a:rPr>
              <a:t>CÔNG KHAI</a:t>
            </a:r>
            <a:endParaRPr lang="en-US" sz="2200" b="1" i="1" dirty="0"/>
          </a:p>
        </p:txBody>
      </p:sp>
      <p:sp>
        <p:nvSpPr>
          <p:cNvPr id="4" name="Text 2"/>
          <p:cNvSpPr/>
          <p:nvPr/>
        </p:nvSpPr>
        <p:spPr>
          <a:xfrm>
            <a:off x="793790" y="3442692"/>
            <a:ext cx="3898702" cy="725805"/>
          </a:xfrm>
          <a:prstGeom prst="rect">
            <a:avLst/>
          </a:prstGeom>
          <a:noFill/>
          <a:ln/>
        </p:spPr>
        <p:txBody>
          <a:bodyPr wrap="square" lIns="0" tIns="0" rIns="0" bIns="0" rtlCol="0" anchor="t"/>
          <a:lstStyle/>
          <a:p>
            <a:pPr marL="0" indent="0" algn="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Thông tin được công khai rộng rãi, dễ dàng tiếp cận</a:t>
            </a:r>
            <a:endParaRPr lang="en-US" sz="220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37790" y="2952274"/>
            <a:ext cx="2835235" cy="354330"/>
          </a:xfrm>
          <a:prstGeom prst="rect">
            <a:avLst/>
          </a:prstGeom>
          <a:noFill/>
          <a:ln/>
        </p:spPr>
        <p:txBody>
          <a:bodyPr wrap="none" lIns="0" tIns="0" rIns="0" bIns="0" rtlCol="0" anchor="t"/>
          <a:lstStyle/>
          <a:p>
            <a:pPr marL="0" indent="0" algn="l">
              <a:lnSpc>
                <a:spcPts val="2750"/>
              </a:lnSpc>
              <a:buNone/>
            </a:pPr>
            <a:r>
              <a:rPr lang="en-US" sz="2500" b="1" i="1" dirty="0">
                <a:solidFill>
                  <a:srgbClr val="3C3939"/>
                </a:solidFill>
                <a:latin typeface="Arial" panose="020B0604020202020204" pitchFamily="34" charset="0"/>
                <a:ea typeface="Raleway" pitchFamily="34" charset="-122"/>
                <a:cs typeface="Arial" panose="020B0604020202020204" pitchFamily="34" charset="0"/>
              </a:rPr>
              <a:t>Bình đẳng</a:t>
            </a:r>
            <a:endParaRPr lang="en-US" sz="2500" b="1" i="1" dirty="0"/>
          </a:p>
        </p:txBody>
      </p:sp>
      <p:sp>
        <p:nvSpPr>
          <p:cNvPr id="8" name="Text 4"/>
          <p:cNvSpPr/>
          <p:nvPr/>
        </p:nvSpPr>
        <p:spPr>
          <a:xfrm>
            <a:off x="9937790" y="3442692"/>
            <a:ext cx="3898821" cy="725805"/>
          </a:xfrm>
          <a:prstGeom prst="rect">
            <a:avLst/>
          </a:prstGeom>
          <a:noFill/>
          <a:ln/>
        </p:spPr>
        <p:txBody>
          <a:bodyPr wrap="square" lIns="0" tIns="0" rIns="0" bIns="0" rtlCol="0" anchor="t"/>
          <a:lstStyle/>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Mọi người dân đều có cơ hội tiếp cận như nhau</a:t>
            </a:r>
            <a:endParaRPr lang="en-US" sz="220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37790" y="5586293"/>
            <a:ext cx="2835235" cy="354330"/>
          </a:xfrm>
          <a:prstGeom prst="rect">
            <a:avLst/>
          </a:prstGeom>
          <a:noFill/>
          <a:ln/>
        </p:spPr>
        <p:txBody>
          <a:bodyPr wrap="none" lIns="0" tIns="0" rIns="0" bIns="0" rtlCol="0" anchor="t"/>
          <a:lstStyle/>
          <a:p>
            <a:pPr marL="0" indent="0" algn="l">
              <a:lnSpc>
                <a:spcPts val="2750"/>
              </a:lnSpc>
              <a:buNone/>
            </a:pPr>
            <a:r>
              <a:rPr lang="en-US" sz="2500" b="1" i="1" dirty="0">
                <a:solidFill>
                  <a:srgbClr val="3C3939"/>
                </a:solidFill>
                <a:latin typeface="Arial" panose="020B0604020202020204" pitchFamily="34" charset="0"/>
                <a:ea typeface="Raleway" pitchFamily="34" charset="-122"/>
                <a:cs typeface="Arial" panose="020B0604020202020204" pitchFamily="34" charset="0"/>
              </a:rPr>
              <a:t>MINH BẠCH</a:t>
            </a:r>
            <a:endParaRPr lang="en-US" sz="2500" b="1" i="1" dirty="0"/>
          </a:p>
        </p:txBody>
      </p:sp>
      <p:sp>
        <p:nvSpPr>
          <p:cNvPr id="12" name="Text 6"/>
          <p:cNvSpPr/>
          <p:nvPr/>
        </p:nvSpPr>
        <p:spPr>
          <a:xfrm>
            <a:off x="9937790" y="6076712"/>
            <a:ext cx="3898821" cy="362903"/>
          </a:xfrm>
          <a:prstGeom prst="rect">
            <a:avLst/>
          </a:prstGeom>
          <a:noFill/>
          <a:ln/>
        </p:spPr>
        <p:txBody>
          <a:bodyPr wrap="none" lIns="0" tIns="0" rIns="0" bIns="0" rtlCol="0" anchor="t"/>
          <a:lstStyle/>
          <a:p>
            <a:pPr marL="0" indent="0" algn="l">
              <a:lnSpc>
                <a:spcPts val="285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Thông tin rõ ràng, có thể kiểm chứng</a:t>
            </a:r>
            <a:endParaRPr lang="en-US" sz="220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790962"/>
            <a:ext cx="339328" cy="424220"/>
          </a:xfrm>
          <a:prstGeom prst="rect">
            <a:avLst/>
          </a:prstGeom>
        </p:spPr>
      </p:pic>
      <p:sp>
        <p:nvSpPr>
          <p:cNvPr id="15" name="Text 7"/>
          <p:cNvSpPr/>
          <p:nvPr/>
        </p:nvSpPr>
        <p:spPr>
          <a:xfrm>
            <a:off x="1857256" y="5586293"/>
            <a:ext cx="2835235" cy="354330"/>
          </a:xfrm>
          <a:prstGeom prst="rect">
            <a:avLst/>
          </a:prstGeom>
          <a:noFill/>
          <a:ln/>
        </p:spPr>
        <p:txBody>
          <a:bodyPr wrap="none" lIns="0" tIns="0" rIns="0" bIns="0" rtlCol="0" anchor="t"/>
          <a:lstStyle/>
          <a:p>
            <a:pPr marL="0" indent="0" algn="r">
              <a:lnSpc>
                <a:spcPts val="2750"/>
              </a:lnSpc>
              <a:buNone/>
            </a:pPr>
            <a:r>
              <a:rPr lang="en-US" sz="2500" b="1" i="1" dirty="0">
                <a:solidFill>
                  <a:srgbClr val="3C3939"/>
                </a:solidFill>
                <a:latin typeface="Arial" panose="020B0604020202020204" pitchFamily="34" charset="0"/>
                <a:ea typeface="Raleway" pitchFamily="34" charset="-122"/>
                <a:cs typeface="Arial" panose="020B0604020202020204" pitchFamily="34" charset="0"/>
              </a:rPr>
              <a:t>THUẬN TIỆN</a:t>
            </a:r>
            <a:endParaRPr lang="en-US" sz="2500" b="1" i="1" dirty="0"/>
          </a:p>
        </p:txBody>
      </p:sp>
      <p:sp>
        <p:nvSpPr>
          <p:cNvPr id="16" name="Text 8"/>
          <p:cNvSpPr/>
          <p:nvPr/>
        </p:nvSpPr>
        <p:spPr>
          <a:xfrm>
            <a:off x="793790" y="6076712"/>
            <a:ext cx="3898702" cy="362903"/>
          </a:xfrm>
          <a:prstGeom prst="rect">
            <a:avLst/>
          </a:prstGeom>
          <a:noFill/>
          <a:ln/>
        </p:spPr>
        <p:txBody>
          <a:bodyPr wrap="none" lIns="0" tIns="0" rIns="0" bIns="0" rtlCol="0" anchor="t"/>
          <a:lstStyle/>
          <a:p>
            <a:pPr marL="0" indent="0" algn="r">
              <a:lnSpc>
                <a:spcPts val="285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Dễ dàng truy cập mọi lúc, mọi nơi</a:t>
            </a:r>
            <a:endParaRPr lang="en-US" sz="220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02461"/>
            <a:ext cx="339328" cy="42422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0" y="1260277"/>
            <a:ext cx="14630400" cy="708779"/>
          </a:xfrm>
          <a:prstGeom prst="rect">
            <a:avLst/>
          </a:prstGeom>
          <a:noFill/>
          <a:ln/>
        </p:spPr>
        <p:txBody>
          <a:bodyPr wrap="none" lIns="0" tIns="0" rIns="0" bIns="0" rtlCol="0" anchor="t"/>
          <a:lstStyle/>
          <a:p>
            <a:pPr marL="0" indent="0" algn="ctr">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ĐỊNH HƯỚNG CHIẾN LƯỢC CỦA NGÀNH</a:t>
            </a:r>
            <a:endParaRPr lang="en-US" sz="4000" b="1" dirty="0"/>
          </a:p>
        </p:txBody>
      </p:sp>
      <p:pic>
        <p:nvPicPr>
          <p:cNvPr id="3" name="Image 0" descr="preencoded.png"/>
          <p:cNvPicPr>
            <a:picLocks noChangeAspect="1"/>
          </p:cNvPicPr>
          <p:nvPr/>
        </p:nvPicPr>
        <p:blipFill>
          <a:blip r:embed="rId3"/>
          <a:stretch>
            <a:fillRect/>
          </a:stretch>
        </p:blipFill>
        <p:spPr>
          <a:xfrm>
            <a:off x="3484959" y="2422684"/>
            <a:ext cx="7660481" cy="4546521"/>
          </a:xfrm>
          <a:prstGeom prst="rect">
            <a:avLst/>
          </a:prstGeom>
        </p:spPr>
      </p:pic>
      <p:pic>
        <p:nvPicPr>
          <p:cNvPr id="4" name="Image 1" descr="preencoded.png"/>
          <p:cNvPicPr>
            <a:picLocks noChangeAspect="1"/>
          </p:cNvPicPr>
          <p:nvPr/>
        </p:nvPicPr>
        <p:blipFill>
          <a:blip r:embed="rId4"/>
          <a:stretch>
            <a:fillRect/>
          </a:stretch>
        </p:blipFill>
        <p:spPr>
          <a:xfrm>
            <a:off x="9397778" y="3533929"/>
            <a:ext cx="652129" cy="652131"/>
          </a:xfrm>
          <a:prstGeom prst="rect">
            <a:avLst/>
          </a:prstGeom>
        </p:spPr>
      </p:pic>
      <p:sp>
        <p:nvSpPr>
          <p:cNvPr id="5" name="Text 1"/>
          <p:cNvSpPr/>
          <p:nvPr/>
        </p:nvSpPr>
        <p:spPr>
          <a:xfrm>
            <a:off x="8699204" y="5757326"/>
            <a:ext cx="1904221" cy="733647"/>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Đào tạo &amp; Truyền thông</a:t>
            </a:r>
            <a:endParaRPr lang="en-US" sz="2200" dirty="0"/>
          </a:p>
        </p:txBody>
      </p:sp>
      <p:pic>
        <p:nvPicPr>
          <p:cNvPr id="6" name="Image 2" descr="preencoded.png"/>
          <p:cNvPicPr>
            <a:picLocks noChangeAspect="1"/>
          </p:cNvPicPr>
          <p:nvPr/>
        </p:nvPicPr>
        <p:blipFill>
          <a:blip r:embed="rId5"/>
          <a:stretch>
            <a:fillRect/>
          </a:stretch>
        </p:blipFill>
        <p:spPr>
          <a:xfrm>
            <a:off x="7010368" y="3535152"/>
            <a:ext cx="652130" cy="652130"/>
          </a:xfrm>
          <a:prstGeom prst="rect">
            <a:avLst/>
          </a:prstGeom>
        </p:spPr>
      </p:pic>
      <p:sp>
        <p:nvSpPr>
          <p:cNvPr id="7" name="Text 2"/>
          <p:cNvSpPr/>
          <p:nvPr/>
        </p:nvSpPr>
        <p:spPr>
          <a:xfrm>
            <a:off x="6299363" y="5757326"/>
            <a:ext cx="1904221" cy="733647"/>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Nền tảng tương tác</a:t>
            </a:r>
            <a:endParaRPr lang="en-US" sz="2200" dirty="0"/>
          </a:p>
        </p:txBody>
      </p:sp>
      <p:pic>
        <p:nvPicPr>
          <p:cNvPr id="8" name="Image 3" descr="preencoded.png"/>
          <p:cNvPicPr>
            <a:picLocks noChangeAspect="1"/>
          </p:cNvPicPr>
          <p:nvPr/>
        </p:nvPicPr>
        <p:blipFill>
          <a:blip r:embed="rId6"/>
          <a:stretch>
            <a:fillRect/>
          </a:stretch>
        </p:blipFill>
        <p:spPr>
          <a:xfrm>
            <a:off x="4610528" y="3535152"/>
            <a:ext cx="652130" cy="652130"/>
          </a:xfrm>
          <a:prstGeom prst="rect">
            <a:avLst/>
          </a:prstGeom>
        </p:spPr>
      </p:pic>
      <p:sp>
        <p:nvSpPr>
          <p:cNvPr id="9" name="Text 3"/>
          <p:cNvSpPr/>
          <p:nvPr/>
        </p:nvSpPr>
        <p:spPr>
          <a:xfrm>
            <a:off x="3853127" y="5862359"/>
            <a:ext cx="1904221" cy="366824"/>
          </a:xfrm>
          <a:prstGeom prst="rect">
            <a:avLst/>
          </a:prstGeom>
          <a:noFill/>
          <a:ln/>
        </p:spPr>
        <p:txBody>
          <a:bodyPr wrap="none" lIns="0" tIns="0" rIns="0" bIns="0" rtlCol="0" anchor="t"/>
          <a:lstStyle/>
          <a:p>
            <a:pPr marL="0" indent="0" algn="ctr">
              <a:buNone/>
            </a:pPr>
            <a:r>
              <a:rPr lang="en-US" sz="2200" dirty="0">
                <a:solidFill>
                  <a:srgbClr val="3C3939"/>
                </a:solidFill>
                <a:latin typeface="Arial" panose="020B0604020202020204" pitchFamily="34" charset="0"/>
                <a:ea typeface="Raleway" pitchFamily="34" charset="-122"/>
                <a:cs typeface="Arial" panose="020B0604020202020204" pitchFamily="34" charset="0"/>
              </a:rPr>
              <a:t>Dữ liệu mở</a:t>
            </a:r>
            <a:endParaRPr lang="en-US"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0" y="518160"/>
            <a:ext cx="14630400" cy="588883"/>
          </a:xfrm>
          <a:prstGeom prst="rect">
            <a:avLst/>
          </a:prstGeom>
          <a:noFill/>
          <a:ln/>
        </p:spPr>
        <p:txBody>
          <a:bodyPr wrap="none" lIns="0" tIns="0" rIns="0" bIns="0" rtlCol="0" anchor="t"/>
          <a:lstStyle/>
          <a:p>
            <a:pPr marL="0" indent="0" algn="ctr">
              <a:lnSpc>
                <a:spcPts val="4600"/>
              </a:lnSpc>
              <a:buNone/>
            </a:pPr>
            <a:r>
              <a:rPr lang="en-US" sz="3800" dirty="0">
                <a:solidFill>
                  <a:srgbClr val="1B1B27"/>
                </a:solidFill>
                <a:latin typeface="Arial" panose="020B0604020202020204" pitchFamily="34" charset="0"/>
                <a:ea typeface="Raleway" pitchFamily="34" charset="-122"/>
                <a:cs typeface="Arial" panose="020B0604020202020204" pitchFamily="34" charset="0"/>
              </a:rPr>
              <a:t>CHIẾN LƯỢC 1: CHUYỂN THÔNG TIN THÀNH DỮ LIỆU MỞ</a:t>
            </a:r>
            <a:endParaRPr lang="en-US" sz="3800" dirty="0"/>
          </a:p>
        </p:txBody>
      </p:sp>
      <p:pic>
        <p:nvPicPr>
          <p:cNvPr id="3" name="Image 0" descr="preencoded.png"/>
          <p:cNvPicPr>
            <a:picLocks noChangeAspect="1"/>
          </p:cNvPicPr>
          <p:nvPr/>
        </p:nvPicPr>
        <p:blipFill>
          <a:blip r:embed="rId3"/>
          <a:stretch>
            <a:fillRect/>
          </a:stretch>
        </p:blipFill>
        <p:spPr>
          <a:xfrm>
            <a:off x="659487" y="1601629"/>
            <a:ext cx="6425922" cy="6425922"/>
          </a:xfrm>
          <a:prstGeom prst="rect">
            <a:avLst/>
          </a:prstGeom>
        </p:spPr>
      </p:pic>
      <p:sp>
        <p:nvSpPr>
          <p:cNvPr id="4" name="Text 1"/>
          <p:cNvSpPr/>
          <p:nvPr/>
        </p:nvSpPr>
        <p:spPr>
          <a:xfrm>
            <a:off x="7315200" y="1601629"/>
            <a:ext cx="6425922" cy="301466"/>
          </a:xfrm>
          <a:prstGeom prst="rect">
            <a:avLst/>
          </a:prstGeom>
          <a:noFill/>
          <a:ln/>
        </p:spPr>
        <p:txBody>
          <a:bodyPr wrap="none" lIns="0" tIns="0" rIns="0" bIns="0" rtlCol="0" anchor="t"/>
          <a:lstStyle/>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Thay vì chỉ công bố các báo cáo, số liệu thông thường,</a:t>
            </a:r>
          </a:p>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ngành cần:</a:t>
            </a:r>
            <a:endParaRPr lang="en-US" sz="2200" dirty="0"/>
          </a:p>
        </p:txBody>
      </p:sp>
      <p:sp>
        <p:nvSpPr>
          <p:cNvPr id="5" name="Text 2"/>
          <p:cNvSpPr/>
          <p:nvPr/>
        </p:nvSpPr>
        <p:spPr>
          <a:xfrm>
            <a:off x="7315200" y="2722585"/>
            <a:ext cx="6425922" cy="301466"/>
          </a:xfrm>
          <a:prstGeom prst="rect">
            <a:avLst/>
          </a:prstGeom>
          <a:noFill/>
          <a:ln/>
        </p:spPr>
        <p:txBody>
          <a:bodyPr wrap="none" lIns="0" tIns="0" rIns="0" bIns="0" rtlCol="0" anchor="t"/>
          <a:lstStyle/>
          <a:p>
            <a:pPr marL="342900" indent="-342900" algn="l">
              <a:lnSpc>
                <a:spcPct val="15000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Đẩy mạnh công khai theo định dạng dữ liệu số</a:t>
            </a:r>
            <a:endParaRPr lang="en-US" sz="2200" dirty="0"/>
          </a:p>
        </p:txBody>
      </p:sp>
      <p:sp>
        <p:nvSpPr>
          <p:cNvPr id="6" name="Text 3"/>
          <p:cNvSpPr/>
          <p:nvPr/>
        </p:nvSpPr>
        <p:spPr>
          <a:xfrm>
            <a:off x="7315200" y="3397808"/>
            <a:ext cx="6425922" cy="301466"/>
          </a:xfrm>
          <a:prstGeom prst="rect">
            <a:avLst/>
          </a:prstGeom>
          <a:noFill/>
          <a:ln/>
        </p:spPr>
        <p:txBody>
          <a:bodyPr wrap="none" lIns="0" tIns="0" rIns="0" bIns="0" rtlCol="0" anchor="t"/>
          <a:lstStyle/>
          <a:p>
            <a:pPr marL="342900" indent="-342900" algn="l">
              <a:lnSpc>
                <a:spcPct val="15000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Phục vụ các ứng dụng AI, GIS, phân tích dữ liệu lớn</a:t>
            </a:r>
            <a:endParaRPr lang="en-US" sz="2200" dirty="0"/>
          </a:p>
        </p:txBody>
      </p:sp>
      <p:sp>
        <p:nvSpPr>
          <p:cNvPr id="7" name="Text 4"/>
          <p:cNvSpPr/>
          <p:nvPr/>
        </p:nvSpPr>
        <p:spPr>
          <a:xfrm>
            <a:off x="7315200" y="4073031"/>
            <a:ext cx="6425922" cy="301466"/>
          </a:xfrm>
          <a:prstGeom prst="rect">
            <a:avLst/>
          </a:prstGeom>
          <a:noFill/>
          <a:ln/>
        </p:spPr>
        <p:txBody>
          <a:bodyPr wrap="none" lIns="0" tIns="0" rIns="0" bIns="0" rtlCol="0" anchor="t"/>
          <a:lstStyle/>
          <a:p>
            <a:pPr marL="342900" indent="-342900" algn="l">
              <a:lnSpc>
                <a:spcPct val="15000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Tạo điều kiện cho việc khai thác, sử dụng thông tin </a:t>
            </a:r>
          </a:p>
          <a:p>
            <a:pPr algn="l">
              <a:lnSpc>
                <a:spcPct val="150000"/>
              </a:lnSpc>
              <a:buSzPct val="100000"/>
            </a:pPr>
            <a:r>
              <a:rPr lang="en-US" sz="2200" dirty="0">
                <a:solidFill>
                  <a:srgbClr val="3C3939"/>
                </a:solidFill>
                <a:latin typeface="Arial" panose="020B0604020202020204" pitchFamily="34" charset="0"/>
                <a:ea typeface="Roboto" pitchFamily="34" charset="-122"/>
                <a:cs typeface="Arial" panose="020B0604020202020204" pitchFamily="34" charset="0"/>
              </a:rPr>
              <a:t>hiệu quả</a:t>
            </a:r>
            <a:endParaRPr lang="en-US" sz="2200" dirty="0"/>
          </a:p>
        </p:txBody>
      </p:sp>
      <p:sp>
        <p:nvSpPr>
          <p:cNvPr id="8" name="Text 5"/>
          <p:cNvSpPr/>
          <p:nvPr/>
        </p:nvSpPr>
        <p:spPr>
          <a:xfrm>
            <a:off x="7315200" y="5231581"/>
            <a:ext cx="6425922" cy="301466"/>
          </a:xfrm>
          <a:prstGeom prst="rect">
            <a:avLst/>
          </a:prstGeom>
          <a:noFill/>
          <a:ln/>
        </p:spPr>
        <p:txBody>
          <a:bodyPr wrap="none" lIns="0" tIns="0" rIns="0" bIns="0" rtlCol="0" anchor="t"/>
          <a:lstStyle/>
          <a:p>
            <a:pPr marL="342900" indent="-342900" algn="l">
              <a:lnSpc>
                <a:spcPct val="15000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Hỗ trợ ra quyết định dựa trên dữ liệu</a:t>
            </a:r>
            <a:endParaRPr lang="en-US" sz="2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0" y="1621724"/>
            <a:ext cx="14630400" cy="1417558"/>
          </a:xfrm>
          <a:prstGeom prst="rect">
            <a:avLst/>
          </a:prstGeom>
          <a:noFill/>
          <a:ln/>
        </p:spPr>
        <p:txBody>
          <a:bodyPr wrap="square" lIns="0" tIns="0" rIns="0" bIns="0" rtlCol="0" anchor="t"/>
          <a:lstStyle/>
          <a:p>
            <a:pPr marL="0" indent="0" algn="ctr">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CHIẾN LƯỢC 2: </a:t>
            </a:r>
          </a:p>
          <a:p>
            <a:pPr marL="0" indent="0" algn="ctr">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XÂY DỰNG NỀN TẢNG TƯƠNG TÁC HAI CHIỀU</a:t>
            </a:r>
            <a:endParaRPr lang="en-US" sz="4000" b="1" dirty="0"/>
          </a:p>
        </p:txBody>
      </p:sp>
      <p:pic>
        <p:nvPicPr>
          <p:cNvPr id="3" name="Image 0" descr="preencoded.png"/>
          <p:cNvPicPr>
            <a:picLocks noChangeAspect="1"/>
          </p:cNvPicPr>
          <p:nvPr/>
        </p:nvPicPr>
        <p:blipFill>
          <a:blip r:embed="rId3"/>
          <a:stretch>
            <a:fillRect/>
          </a:stretch>
        </p:blipFill>
        <p:spPr>
          <a:xfrm>
            <a:off x="793790" y="3529760"/>
            <a:ext cx="4347567" cy="907256"/>
          </a:xfrm>
          <a:prstGeom prst="rect">
            <a:avLst/>
          </a:prstGeom>
        </p:spPr>
      </p:pic>
      <p:sp>
        <p:nvSpPr>
          <p:cNvPr id="4" name="Text 1"/>
          <p:cNvSpPr/>
          <p:nvPr/>
        </p:nvSpPr>
        <p:spPr>
          <a:xfrm>
            <a:off x="1020604" y="4768334"/>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Chính quyền</a:t>
            </a:r>
            <a:endParaRPr lang="en-US" sz="2500" u="sng" dirty="0"/>
          </a:p>
        </p:txBody>
      </p:sp>
      <p:sp>
        <p:nvSpPr>
          <p:cNvPr id="5" name="Text 2"/>
          <p:cNvSpPr/>
          <p:nvPr/>
        </p:nvSpPr>
        <p:spPr>
          <a:xfrm>
            <a:off x="1020604" y="5258753"/>
            <a:ext cx="3893939" cy="362903"/>
          </a:xfrm>
          <a:prstGeom prst="rect">
            <a:avLst/>
          </a:prstGeom>
          <a:noFill/>
          <a:ln/>
        </p:spPr>
        <p:txBody>
          <a:bodyPr wrap="none" lIns="0" tIns="0" rIns="0" bIns="0" rtlCol="0" anchor="t"/>
          <a:lstStyle/>
          <a:p>
            <a:pPr marL="0" indent="0" algn="l">
              <a:lnSpc>
                <a:spcPts val="285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Cung cấp thông tin, dữ liệu</a:t>
            </a:r>
            <a:endParaRPr lang="en-US" sz="2200" dirty="0"/>
          </a:p>
        </p:txBody>
      </p:sp>
      <p:pic>
        <p:nvPicPr>
          <p:cNvPr id="6" name="Image 1" descr="preencoded.png"/>
          <p:cNvPicPr>
            <a:picLocks noChangeAspect="1"/>
          </p:cNvPicPr>
          <p:nvPr/>
        </p:nvPicPr>
        <p:blipFill>
          <a:blip r:embed="rId4"/>
          <a:stretch>
            <a:fillRect/>
          </a:stretch>
        </p:blipFill>
        <p:spPr>
          <a:xfrm>
            <a:off x="5141357" y="3529760"/>
            <a:ext cx="4347567" cy="907256"/>
          </a:xfrm>
          <a:prstGeom prst="rect">
            <a:avLst/>
          </a:prstGeom>
        </p:spPr>
      </p:pic>
      <p:sp>
        <p:nvSpPr>
          <p:cNvPr id="7" name="Text 3"/>
          <p:cNvSpPr/>
          <p:nvPr/>
        </p:nvSpPr>
        <p:spPr>
          <a:xfrm>
            <a:off x="5368171" y="4768334"/>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Nền tảng số</a:t>
            </a:r>
            <a:endParaRPr lang="en-US" sz="2500" u="sng" dirty="0"/>
          </a:p>
        </p:txBody>
      </p:sp>
      <p:sp>
        <p:nvSpPr>
          <p:cNvPr id="8" name="Text 4"/>
          <p:cNvSpPr/>
          <p:nvPr/>
        </p:nvSpPr>
        <p:spPr>
          <a:xfrm>
            <a:off x="5368171" y="5258753"/>
            <a:ext cx="3893939" cy="362903"/>
          </a:xfrm>
          <a:prstGeom prst="rect">
            <a:avLst/>
          </a:prstGeom>
          <a:noFill/>
          <a:ln/>
        </p:spPr>
        <p:txBody>
          <a:bodyPr wrap="none" lIns="0" tIns="0" rIns="0" bIns="0" rtlCol="0" anchor="t"/>
          <a:lstStyle/>
          <a:p>
            <a:pPr marL="0" indent="0" algn="l">
              <a:lnSpc>
                <a:spcPts val="285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Kết nối, tương tác</a:t>
            </a:r>
            <a:endParaRPr lang="en-US" sz="2200" dirty="0"/>
          </a:p>
        </p:txBody>
      </p:sp>
      <p:pic>
        <p:nvPicPr>
          <p:cNvPr id="9" name="Image 2" descr="preencoded.png"/>
          <p:cNvPicPr>
            <a:picLocks noChangeAspect="1"/>
          </p:cNvPicPr>
          <p:nvPr/>
        </p:nvPicPr>
        <p:blipFill>
          <a:blip r:embed="rId5"/>
          <a:stretch>
            <a:fillRect/>
          </a:stretch>
        </p:blipFill>
        <p:spPr>
          <a:xfrm>
            <a:off x="9488924" y="3529760"/>
            <a:ext cx="4347567" cy="907256"/>
          </a:xfrm>
          <a:prstGeom prst="rect">
            <a:avLst/>
          </a:prstGeom>
        </p:spPr>
      </p:pic>
      <p:sp>
        <p:nvSpPr>
          <p:cNvPr id="10" name="Text 5"/>
          <p:cNvSpPr/>
          <p:nvPr/>
        </p:nvSpPr>
        <p:spPr>
          <a:xfrm>
            <a:off x="9715738" y="4768334"/>
            <a:ext cx="3529132"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Người dân &amp; Doanh nghiệp</a:t>
            </a:r>
            <a:endParaRPr lang="en-US" sz="2500" u="sng" dirty="0"/>
          </a:p>
        </p:txBody>
      </p:sp>
      <p:sp>
        <p:nvSpPr>
          <p:cNvPr id="11" name="Text 6"/>
          <p:cNvSpPr/>
          <p:nvPr/>
        </p:nvSpPr>
        <p:spPr>
          <a:xfrm>
            <a:off x="9715738" y="5258753"/>
            <a:ext cx="3893939" cy="362903"/>
          </a:xfrm>
          <a:prstGeom prst="rect">
            <a:avLst/>
          </a:prstGeom>
          <a:noFill/>
          <a:ln/>
        </p:spPr>
        <p:txBody>
          <a:bodyPr wrap="none" lIns="0" tIns="0" rIns="0" bIns="0" rtlCol="0" anchor="t"/>
          <a:lstStyle/>
          <a:p>
            <a:pPr marL="0" indent="0" algn="l">
              <a:lnSpc>
                <a:spcPts val="285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Phản hồi, đóng góp tri thức</a:t>
            </a:r>
            <a:endParaRPr lang="en-US" sz="2200" dirty="0"/>
          </a:p>
        </p:txBody>
      </p:sp>
      <p:sp>
        <p:nvSpPr>
          <p:cNvPr id="12" name="Text 7"/>
          <p:cNvSpPr/>
          <p:nvPr/>
        </p:nvSpPr>
        <p:spPr>
          <a:xfrm>
            <a:off x="793790" y="5944401"/>
            <a:ext cx="13042821" cy="362903"/>
          </a:xfrm>
          <a:prstGeom prst="rect">
            <a:avLst/>
          </a:prstGeom>
          <a:noFill/>
          <a:ln/>
        </p:spPr>
        <p:txBody>
          <a:bodyPr wrap="none" lIns="0" tIns="0" rIns="0" bIns="0" rtlCol="0" anchor="t"/>
          <a:lstStyle/>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Không chỉ cung cấp thông tin một chiều, mà còn tiếp nhận phản hồi, tri thức từ địa phương để bổ sung</a:t>
            </a:r>
          </a:p>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cho hệ thống quản trị.</a:t>
            </a:r>
            <a:endParaRPr lang="en-US"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1" y="386001"/>
            <a:ext cx="14630400" cy="618649"/>
          </a:xfrm>
          <a:prstGeom prst="rect">
            <a:avLst/>
          </a:prstGeom>
          <a:noFill/>
          <a:ln/>
        </p:spPr>
        <p:txBody>
          <a:bodyPr wrap="none" lIns="0" tIns="0" rIns="0" bIns="0" rtlCol="0" anchor="t"/>
          <a:lstStyle/>
          <a:p>
            <a:pPr marL="0" indent="0" algn="ctr">
              <a:lnSpc>
                <a:spcPts val="4850"/>
              </a:lnSpc>
              <a:buNone/>
            </a:pPr>
            <a:r>
              <a:rPr lang="en-US" sz="4000" dirty="0">
                <a:solidFill>
                  <a:srgbClr val="1B1B27"/>
                </a:solidFill>
                <a:latin typeface="Arial" panose="020B0604020202020204" pitchFamily="34" charset="0"/>
                <a:ea typeface="Raleway" pitchFamily="34" charset="-122"/>
                <a:cs typeface="Arial" panose="020B0604020202020204" pitchFamily="34" charset="0"/>
              </a:rPr>
              <a:t>CHIẾN LƯỢC 3: ĐÀO TẠO VÀ TRUYỀN THÔNG</a:t>
            </a:r>
            <a:endParaRPr lang="en-US" sz="4000" dirty="0"/>
          </a:p>
        </p:txBody>
      </p:sp>
      <p:sp>
        <p:nvSpPr>
          <p:cNvPr id="3" name="Text 1"/>
          <p:cNvSpPr/>
          <p:nvPr/>
        </p:nvSpPr>
        <p:spPr>
          <a:xfrm>
            <a:off x="692943" y="1163122"/>
            <a:ext cx="13244513" cy="316706"/>
          </a:xfrm>
          <a:prstGeom prst="rect">
            <a:avLst/>
          </a:prstGeom>
          <a:noFill/>
          <a:ln/>
        </p:spPr>
        <p:txBody>
          <a:bodyPr wrap="none" lIns="0" tIns="0" rIns="0" bIns="0" rtlCol="0" anchor="t"/>
          <a:lstStyle/>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Để đảm bảo hiệu quả của việc tiếp cận thông tin, cần có chiến lược đào tạo và truyền thông phù hợp cho </a:t>
            </a:r>
          </a:p>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cả cán bộ công chức và cộng đồng.</a:t>
            </a:r>
            <a:endParaRPr lang="en-US" sz="2200" dirty="0"/>
          </a:p>
        </p:txBody>
      </p:sp>
      <p:pic>
        <p:nvPicPr>
          <p:cNvPr id="4" name="Image 0" descr="preencoded.png"/>
          <p:cNvPicPr>
            <a:picLocks noChangeAspect="1"/>
          </p:cNvPicPr>
          <p:nvPr/>
        </p:nvPicPr>
        <p:blipFill>
          <a:blip r:embed="rId3"/>
          <a:stretch>
            <a:fillRect/>
          </a:stretch>
        </p:blipFill>
        <p:spPr>
          <a:xfrm>
            <a:off x="692943" y="2166940"/>
            <a:ext cx="5623952" cy="3475802"/>
          </a:xfrm>
          <a:prstGeom prst="rect">
            <a:avLst/>
          </a:prstGeom>
        </p:spPr>
      </p:pic>
      <p:sp>
        <p:nvSpPr>
          <p:cNvPr id="5" name="Text 2"/>
          <p:cNvSpPr/>
          <p:nvPr/>
        </p:nvSpPr>
        <p:spPr>
          <a:xfrm>
            <a:off x="692944" y="5852178"/>
            <a:ext cx="2911912" cy="309324"/>
          </a:xfrm>
          <a:prstGeom prst="rect">
            <a:avLst/>
          </a:prstGeom>
          <a:noFill/>
          <a:ln/>
        </p:spPr>
        <p:txBody>
          <a:bodyPr wrap="none" lIns="0" tIns="0" rIns="0" bIns="0" rtlCol="0" anchor="t"/>
          <a:lstStyle/>
          <a:p>
            <a:pPr marL="0" indent="0" algn="l">
              <a:lnSpc>
                <a:spcPts val="240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Đối với Cán bộ công chức</a:t>
            </a:r>
            <a:endParaRPr lang="en-US" sz="2200" dirty="0"/>
          </a:p>
        </p:txBody>
      </p:sp>
      <p:sp>
        <p:nvSpPr>
          <p:cNvPr id="6" name="Text 3"/>
          <p:cNvSpPr/>
          <p:nvPr/>
        </p:nvSpPr>
        <p:spPr>
          <a:xfrm>
            <a:off x="692943" y="6289375"/>
            <a:ext cx="6498550" cy="316706"/>
          </a:xfrm>
          <a:prstGeom prst="rect">
            <a:avLst/>
          </a:prstGeom>
          <a:noFill/>
          <a:ln/>
        </p:spPr>
        <p:txBody>
          <a:bodyPr wrap="none" lIns="0" tIns="0" rIns="0" bIns="0" rtlCol="0" anchor="t"/>
          <a:lstStyle/>
          <a:p>
            <a:pPr marL="342900" indent="-342900" algn="l">
              <a:lnSpc>
                <a:spcPts val="24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Nâng cao kỹ năng số</a:t>
            </a:r>
            <a:endParaRPr lang="en-US" sz="2200" dirty="0"/>
          </a:p>
        </p:txBody>
      </p:sp>
      <p:sp>
        <p:nvSpPr>
          <p:cNvPr id="7" name="Text 4"/>
          <p:cNvSpPr/>
          <p:nvPr/>
        </p:nvSpPr>
        <p:spPr>
          <a:xfrm>
            <a:off x="692943" y="6675376"/>
            <a:ext cx="6498550" cy="316706"/>
          </a:xfrm>
          <a:prstGeom prst="rect">
            <a:avLst/>
          </a:prstGeom>
          <a:noFill/>
          <a:ln/>
        </p:spPr>
        <p:txBody>
          <a:bodyPr wrap="none" lIns="0" tIns="0" rIns="0" bIns="0" rtlCol="0" anchor="t"/>
          <a:lstStyle/>
          <a:p>
            <a:pPr marL="342900" indent="-342900" algn="l">
              <a:lnSpc>
                <a:spcPts val="24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Thay đổi tư duy về chia sẻ thông tin</a:t>
            </a:r>
            <a:endParaRPr lang="en-US" sz="2200" dirty="0"/>
          </a:p>
        </p:txBody>
      </p:sp>
      <p:sp>
        <p:nvSpPr>
          <p:cNvPr id="8" name="Text 5"/>
          <p:cNvSpPr/>
          <p:nvPr/>
        </p:nvSpPr>
        <p:spPr>
          <a:xfrm>
            <a:off x="692943" y="7061377"/>
            <a:ext cx="6498550" cy="316706"/>
          </a:xfrm>
          <a:prstGeom prst="rect">
            <a:avLst/>
          </a:prstGeom>
          <a:noFill/>
          <a:ln/>
        </p:spPr>
        <p:txBody>
          <a:bodyPr wrap="none" lIns="0" tIns="0" rIns="0" bIns="0" rtlCol="0" anchor="t"/>
          <a:lstStyle/>
          <a:p>
            <a:pPr marL="342900" indent="-342900" algn="l">
              <a:lnSpc>
                <a:spcPts val="24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Kỹ năng xử lý và cung cấp thông tin hiệu quả</a:t>
            </a:r>
            <a:endParaRPr lang="en-US" sz="2200" dirty="0"/>
          </a:p>
        </p:txBody>
      </p:sp>
      <p:pic>
        <p:nvPicPr>
          <p:cNvPr id="9" name="Image 1" descr="preencoded.png"/>
          <p:cNvPicPr>
            <a:picLocks noChangeAspect="1"/>
          </p:cNvPicPr>
          <p:nvPr/>
        </p:nvPicPr>
        <p:blipFill>
          <a:blip r:embed="rId4"/>
          <a:stretch>
            <a:fillRect/>
          </a:stretch>
        </p:blipFill>
        <p:spPr>
          <a:xfrm>
            <a:off x="7438905" y="2166940"/>
            <a:ext cx="5623952" cy="3475802"/>
          </a:xfrm>
          <a:prstGeom prst="rect">
            <a:avLst/>
          </a:prstGeom>
        </p:spPr>
      </p:pic>
      <p:sp>
        <p:nvSpPr>
          <p:cNvPr id="10" name="Text 6"/>
          <p:cNvSpPr/>
          <p:nvPr/>
        </p:nvSpPr>
        <p:spPr>
          <a:xfrm>
            <a:off x="7438905" y="5861346"/>
            <a:ext cx="2474833" cy="309324"/>
          </a:xfrm>
          <a:prstGeom prst="rect">
            <a:avLst/>
          </a:prstGeom>
          <a:noFill/>
          <a:ln/>
        </p:spPr>
        <p:txBody>
          <a:bodyPr wrap="none" lIns="0" tIns="0" rIns="0" bIns="0" rtlCol="0" anchor="t"/>
          <a:lstStyle/>
          <a:p>
            <a:pPr marL="0" indent="0" algn="l">
              <a:lnSpc>
                <a:spcPts val="240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Đối với Cộng đồng</a:t>
            </a:r>
            <a:endParaRPr lang="en-US" sz="2200" dirty="0"/>
          </a:p>
        </p:txBody>
      </p:sp>
      <p:sp>
        <p:nvSpPr>
          <p:cNvPr id="11" name="Text 7"/>
          <p:cNvSpPr/>
          <p:nvPr/>
        </p:nvSpPr>
        <p:spPr>
          <a:xfrm>
            <a:off x="7438905" y="6289375"/>
            <a:ext cx="6498550" cy="316706"/>
          </a:xfrm>
          <a:prstGeom prst="rect">
            <a:avLst/>
          </a:prstGeom>
          <a:noFill/>
          <a:ln/>
        </p:spPr>
        <p:txBody>
          <a:bodyPr wrap="none" lIns="0" tIns="0" rIns="0" bIns="0" rtlCol="0" anchor="t"/>
          <a:lstStyle/>
          <a:p>
            <a:pPr marL="342900" indent="-342900" algn="l">
              <a:lnSpc>
                <a:spcPts val="24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Nhận thức về quyền tiếp cận thông tin</a:t>
            </a:r>
            <a:endParaRPr lang="en-US" sz="2200" dirty="0"/>
          </a:p>
        </p:txBody>
      </p:sp>
      <p:sp>
        <p:nvSpPr>
          <p:cNvPr id="12" name="Text 8"/>
          <p:cNvSpPr/>
          <p:nvPr/>
        </p:nvSpPr>
        <p:spPr>
          <a:xfrm>
            <a:off x="7438905" y="6675376"/>
            <a:ext cx="6498550" cy="316706"/>
          </a:xfrm>
          <a:prstGeom prst="rect">
            <a:avLst/>
          </a:prstGeom>
          <a:noFill/>
          <a:ln/>
        </p:spPr>
        <p:txBody>
          <a:bodyPr wrap="none" lIns="0" tIns="0" rIns="0" bIns="0" rtlCol="0" anchor="t"/>
          <a:lstStyle/>
          <a:p>
            <a:pPr marL="342900" indent="-342900" algn="l">
              <a:lnSpc>
                <a:spcPct val="15000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Kỹ năng tìm kiếm và sử dụng thông tin từ các nguồn </a:t>
            </a:r>
          </a:p>
          <a:p>
            <a:pPr algn="l">
              <a:lnSpc>
                <a:spcPct val="150000"/>
              </a:lnSpc>
              <a:buSzPct val="100000"/>
            </a:pPr>
            <a:r>
              <a:rPr lang="en-US" sz="2200" dirty="0">
                <a:solidFill>
                  <a:srgbClr val="3C3939"/>
                </a:solidFill>
                <a:latin typeface="Arial" panose="020B0604020202020204" pitchFamily="34" charset="0"/>
                <a:ea typeface="Roboto" pitchFamily="34" charset="-122"/>
                <a:cs typeface="Arial" panose="020B0604020202020204" pitchFamily="34" charset="0"/>
              </a:rPr>
              <a:t>chính thống</a:t>
            </a:r>
            <a:endParaRPr lang="en-US" sz="2200" dirty="0"/>
          </a:p>
        </p:txBody>
      </p:sp>
      <p:sp>
        <p:nvSpPr>
          <p:cNvPr id="13" name="Text 9"/>
          <p:cNvSpPr/>
          <p:nvPr/>
        </p:nvSpPr>
        <p:spPr>
          <a:xfrm>
            <a:off x="7438905" y="7769203"/>
            <a:ext cx="6498550" cy="316706"/>
          </a:xfrm>
          <a:prstGeom prst="rect">
            <a:avLst/>
          </a:prstGeom>
          <a:noFill/>
          <a:ln/>
        </p:spPr>
        <p:txBody>
          <a:bodyPr wrap="none" lIns="0" tIns="0" rIns="0" bIns="0" rtlCol="0" anchor="t"/>
          <a:lstStyle/>
          <a:p>
            <a:pPr marL="342900" indent="-342900" algn="l">
              <a:lnSpc>
                <a:spcPts val="24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Tham gia đóng góp và phản hồi để cải thiện hệ thống</a:t>
            </a:r>
            <a:endParaRPr lang="en-US" sz="2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972276"/>
            <a:ext cx="5670590" cy="708779"/>
          </a:xfrm>
          <a:prstGeom prst="rect">
            <a:avLst/>
          </a:prstGeom>
          <a:noFill/>
          <a:ln/>
        </p:spPr>
        <p:txBody>
          <a:bodyPr wrap="none" lIns="0" tIns="0" rIns="0" bIns="0" rtlCol="0" anchor="t"/>
          <a:lstStyle/>
          <a:p>
            <a:pPr marL="0" indent="0" algn="l">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GIÁ TRỊ CỦA THÔNG TIN</a:t>
            </a:r>
            <a:endParaRPr lang="en-US" sz="4000" b="1" dirty="0"/>
          </a:p>
        </p:txBody>
      </p:sp>
      <p:sp>
        <p:nvSpPr>
          <p:cNvPr id="4" name="Text 1"/>
          <p:cNvSpPr/>
          <p:nvPr/>
        </p:nvSpPr>
        <p:spPr>
          <a:xfrm>
            <a:off x="1107825" y="3861213"/>
            <a:ext cx="7216259" cy="725805"/>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"Thông tin chỉ thực sự có giá trị khi người dân biết sử dụng nó để bảo vệ lợi ích của mình và đóng góp cho phát triển bền vững."</a:t>
            </a:r>
            <a:endParaRPr lang="en-US" sz="2200" dirty="0"/>
          </a:p>
        </p:txBody>
      </p:sp>
      <p:sp>
        <p:nvSpPr>
          <p:cNvPr id="5" name="Shape 2"/>
          <p:cNvSpPr/>
          <p:nvPr/>
        </p:nvSpPr>
        <p:spPr>
          <a:xfrm>
            <a:off x="793790" y="4021217"/>
            <a:ext cx="30480" cy="1236107"/>
          </a:xfrm>
          <a:prstGeom prst="rect">
            <a:avLst/>
          </a:prstGeom>
          <a:solidFill>
            <a:srgbClr val="1B1B27"/>
          </a:solidFill>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0" y="1390428"/>
            <a:ext cx="14630400" cy="708779"/>
          </a:xfrm>
          <a:prstGeom prst="rect">
            <a:avLst/>
          </a:prstGeom>
          <a:noFill/>
          <a:ln/>
        </p:spPr>
        <p:txBody>
          <a:bodyPr wrap="none" lIns="0" tIns="0" rIns="0" bIns="0" rtlCol="0" anchor="t"/>
          <a:lstStyle/>
          <a:p>
            <a:pPr marL="0" indent="0" algn="ctr">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KẾ HOẠCH CHUYỂN ĐỔI SỐ CỦA SỞ NN&amp;MT</a:t>
            </a:r>
            <a:endParaRPr lang="en-US" sz="4000" b="1" dirty="0"/>
          </a:p>
        </p:txBody>
      </p:sp>
      <p:sp>
        <p:nvSpPr>
          <p:cNvPr id="3" name="Text 1"/>
          <p:cNvSpPr/>
          <p:nvPr/>
        </p:nvSpPr>
        <p:spPr>
          <a:xfrm>
            <a:off x="793790" y="3138130"/>
            <a:ext cx="3048000" cy="748427"/>
          </a:xfrm>
          <a:prstGeom prst="rect">
            <a:avLst/>
          </a:prstGeom>
          <a:noFill/>
          <a:ln/>
        </p:spPr>
        <p:txBody>
          <a:bodyPr wrap="none" lIns="0" tIns="0" rIns="0" bIns="0" rtlCol="0" anchor="t"/>
          <a:lstStyle/>
          <a:p>
            <a:pPr marL="0" indent="0" algn="ctr">
              <a:lnSpc>
                <a:spcPts val="5850"/>
              </a:lnSpc>
              <a:buNone/>
            </a:pPr>
            <a:r>
              <a:rPr lang="en-US" sz="5850" dirty="0">
                <a:solidFill>
                  <a:srgbClr val="3C3939"/>
                </a:solidFill>
                <a:latin typeface="Arial" panose="020B0604020202020204" pitchFamily="34" charset="0"/>
                <a:ea typeface="Raleway" pitchFamily="34" charset="-122"/>
                <a:cs typeface="Arial" panose="020B0604020202020204" pitchFamily="34" charset="0"/>
              </a:rPr>
              <a:t>50%</a:t>
            </a:r>
            <a:endParaRPr lang="en-US" sz="5850" dirty="0"/>
          </a:p>
        </p:txBody>
      </p:sp>
      <p:sp>
        <p:nvSpPr>
          <p:cNvPr id="4" name="Text 2"/>
          <p:cNvSpPr/>
          <p:nvPr/>
        </p:nvSpPr>
        <p:spPr>
          <a:xfrm>
            <a:off x="900113" y="4169926"/>
            <a:ext cx="2835235" cy="354330"/>
          </a:xfrm>
          <a:prstGeom prst="rect">
            <a:avLst/>
          </a:prstGeom>
          <a:noFill/>
          <a:ln/>
        </p:spPr>
        <p:txBody>
          <a:bodyPr wrap="none" lIns="0" tIns="0" rIns="0" bIns="0" rtlCol="0" anchor="t"/>
          <a:lstStyle/>
          <a:p>
            <a:pPr marL="0" indent="0" algn="ctr">
              <a:lnSpc>
                <a:spcPts val="2750"/>
              </a:lnSpc>
              <a:buNone/>
            </a:pPr>
            <a:r>
              <a:rPr lang="en-US" sz="2500" dirty="0">
                <a:solidFill>
                  <a:srgbClr val="3C3939"/>
                </a:solidFill>
                <a:latin typeface="Arial" panose="020B0604020202020204" pitchFamily="34" charset="0"/>
                <a:ea typeface="Raleway" pitchFamily="34" charset="-122"/>
                <a:cs typeface="Arial" panose="020B0604020202020204" pitchFamily="34" charset="0"/>
              </a:rPr>
              <a:t>Tăng năng suất</a:t>
            </a:r>
            <a:endParaRPr lang="en-US" sz="2500" dirty="0"/>
          </a:p>
        </p:txBody>
      </p:sp>
      <p:sp>
        <p:nvSpPr>
          <p:cNvPr id="5" name="Text 3"/>
          <p:cNvSpPr/>
          <p:nvPr/>
        </p:nvSpPr>
        <p:spPr>
          <a:xfrm>
            <a:off x="793790" y="4660344"/>
            <a:ext cx="3048000" cy="1088708"/>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Tăng cường năng suất nhân tố tổng hợp (TFP) đạt trên 50%</a:t>
            </a:r>
            <a:endParaRPr lang="en-US" sz="2200" dirty="0"/>
          </a:p>
        </p:txBody>
      </p:sp>
      <p:sp>
        <p:nvSpPr>
          <p:cNvPr id="6" name="Text 4"/>
          <p:cNvSpPr/>
          <p:nvPr/>
        </p:nvSpPr>
        <p:spPr>
          <a:xfrm>
            <a:off x="4125278" y="3138130"/>
            <a:ext cx="3048119" cy="748427"/>
          </a:xfrm>
          <a:prstGeom prst="rect">
            <a:avLst/>
          </a:prstGeom>
          <a:noFill/>
          <a:ln/>
        </p:spPr>
        <p:txBody>
          <a:bodyPr wrap="none" lIns="0" tIns="0" rIns="0" bIns="0" rtlCol="0" anchor="t"/>
          <a:lstStyle/>
          <a:p>
            <a:pPr marL="0" indent="0" algn="ctr">
              <a:lnSpc>
                <a:spcPts val="5850"/>
              </a:lnSpc>
              <a:buNone/>
            </a:pPr>
            <a:r>
              <a:rPr lang="en-US" sz="5850" dirty="0">
                <a:solidFill>
                  <a:srgbClr val="3C3939"/>
                </a:solidFill>
                <a:latin typeface="Arial" panose="020B0604020202020204" pitchFamily="34" charset="0"/>
                <a:ea typeface="Raleway" pitchFamily="34" charset="-122"/>
                <a:cs typeface="Arial" panose="020B0604020202020204" pitchFamily="34" charset="0"/>
              </a:rPr>
              <a:t>40%</a:t>
            </a:r>
            <a:endParaRPr lang="en-US" sz="5850" dirty="0"/>
          </a:p>
        </p:txBody>
      </p:sp>
      <p:sp>
        <p:nvSpPr>
          <p:cNvPr id="7" name="Text 5"/>
          <p:cNvSpPr/>
          <p:nvPr/>
        </p:nvSpPr>
        <p:spPr>
          <a:xfrm>
            <a:off x="4231719" y="4169926"/>
            <a:ext cx="2835235" cy="354330"/>
          </a:xfrm>
          <a:prstGeom prst="rect">
            <a:avLst/>
          </a:prstGeom>
          <a:noFill/>
          <a:ln/>
        </p:spPr>
        <p:txBody>
          <a:bodyPr wrap="none" lIns="0" tIns="0" rIns="0" bIns="0" rtlCol="0" anchor="t"/>
          <a:lstStyle/>
          <a:p>
            <a:pPr marL="0" indent="0" algn="ctr">
              <a:lnSpc>
                <a:spcPts val="2750"/>
              </a:lnSpc>
              <a:buNone/>
            </a:pPr>
            <a:r>
              <a:rPr lang="en-US" sz="2500" dirty="0">
                <a:solidFill>
                  <a:srgbClr val="3C3939"/>
                </a:solidFill>
                <a:latin typeface="Arial" panose="020B0604020202020204" pitchFamily="34" charset="0"/>
                <a:ea typeface="Raleway" pitchFamily="34" charset="-122"/>
                <a:cs typeface="Arial" panose="020B0604020202020204" pitchFamily="34" charset="0"/>
              </a:rPr>
              <a:t>Sản phẩm đạt chuẩn</a:t>
            </a:r>
            <a:endParaRPr lang="en-US" sz="2500" dirty="0"/>
          </a:p>
        </p:txBody>
      </p:sp>
      <p:sp>
        <p:nvSpPr>
          <p:cNvPr id="8" name="Text 6"/>
          <p:cNvSpPr/>
          <p:nvPr/>
        </p:nvSpPr>
        <p:spPr>
          <a:xfrm>
            <a:off x="4125278" y="4660344"/>
            <a:ext cx="3048119" cy="725805"/>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40% sản phẩm nông nghiệp đạt VietGAP, HACCP</a:t>
            </a:r>
            <a:endParaRPr lang="en-US" sz="2200" dirty="0"/>
          </a:p>
        </p:txBody>
      </p:sp>
      <p:sp>
        <p:nvSpPr>
          <p:cNvPr id="9" name="Text 7"/>
          <p:cNvSpPr/>
          <p:nvPr/>
        </p:nvSpPr>
        <p:spPr>
          <a:xfrm>
            <a:off x="7456884" y="3138130"/>
            <a:ext cx="3048119" cy="748427"/>
          </a:xfrm>
          <a:prstGeom prst="rect">
            <a:avLst/>
          </a:prstGeom>
          <a:noFill/>
          <a:ln/>
        </p:spPr>
        <p:txBody>
          <a:bodyPr wrap="none" lIns="0" tIns="0" rIns="0" bIns="0" rtlCol="0" anchor="t"/>
          <a:lstStyle/>
          <a:p>
            <a:pPr marL="0" indent="0" algn="ctr">
              <a:lnSpc>
                <a:spcPts val="5850"/>
              </a:lnSpc>
              <a:buNone/>
            </a:pPr>
            <a:r>
              <a:rPr lang="en-US" sz="5850" dirty="0">
                <a:solidFill>
                  <a:srgbClr val="3C3939"/>
                </a:solidFill>
                <a:latin typeface="Arial" panose="020B0604020202020204" pitchFamily="34" charset="0"/>
                <a:ea typeface="Raleway" pitchFamily="34" charset="-122"/>
                <a:cs typeface="Arial" panose="020B0604020202020204" pitchFamily="34" charset="0"/>
              </a:rPr>
              <a:t>10-15%</a:t>
            </a:r>
            <a:endParaRPr lang="en-US" sz="5850" dirty="0"/>
          </a:p>
        </p:txBody>
      </p:sp>
      <p:sp>
        <p:nvSpPr>
          <p:cNvPr id="10" name="Text 8"/>
          <p:cNvSpPr/>
          <p:nvPr/>
        </p:nvSpPr>
        <p:spPr>
          <a:xfrm>
            <a:off x="7563326" y="4169926"/>
            <a:ext cx="2835235" cy="354330"/>
          </a:xfrm>
          <a:prstGeom prst="rect">
            <a:avLst/>
          </a:prstGeom>
          <a:noFill/>
          <a:ln/>
        </p:spPr>
        <p:txBody>
          <a:bodyPr wrap="none" lIns="0" tIns="0" rIns="0" bIns="0" rtlCol="0" anchor="t"/>
          <a:lstStyle/>
          <a:p>
            <a:pPr marL="0" indent="0" algn="ctr">
              <a:lnSpc>
                <a:spcPts val="2750"/>
              </a:lnSpc>
              <a:buNone/>
            </a:pPr>
            <a:r>
              <a:rPr lang="en-US" sz="2500" dirty="0">
                <a:solidFill>
                  <a:srgbClr val="3C3939"/>
                </a:solidFill>
                <a:latin typeface="Arial" panose="020B0604020202020204" pitchFamily="34" charset="0"/>
                <a:ea typeface="Raleway" pitchFamily="34" charset="-122"/>
                <a:cs typeface="Arial" panose="020B0604020202020204" pitchFamily="34" charset="0"/>
              </a:rPr>
              <a:t>Công nghệ cao</a:t>
            </a:r>
            <a:endParaRPr lang="en-US" sz="2500" dirty="0"/>
          </a:p>
        </p:txBody>
      </p:sp>
      <p:sp>
        <p:nvSpPr>
          <p:cNvPr id="11" name="Text 9"/>
          <p:cNvSpPr/>
          <p:nvPr/>
        </p:nvSpPr>
        <p:spPr>
          <a:xfrm>
            <a:off x="7456884" y="4660344"/>
            <a:ext cx="3048119" cy="725805"/>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10–15% sản phẩm công nghệ cao hoặc hữu cơ</a:t>
            </a:r>
            <a:endParaRPr lang="en-US" sz="2200" dirty="0"/>
          </a:p>
        </p:txBody>
      </p:sp>
      <p:sp>
        <p:nvSpPr>
          <p:cNvPr id="12" name="Text 10"/>
          <p:cNvSpPr/>
          <p:nvPr/>
        </p:nvSpPr>
        <p:spPr>
          <a:xfrm>
            <a:off x="10788491" y="3138130"/>
            <a:ext cx="3048119" cy="748427"/>
          </a:xfrm>
          <a:prstGeom prst="rect">
            <a:avLst/>
          </a:prstGeom>
          <a:noFill/>
          <a:ln/>
        </p:spPr>
        <p:txBody>
          <a:bodyPr wrap="none" lIns="0" tIns="0" rIns="0" bIns="0" rtlCol="0" anchor="t"/>
          <a:lstStyle/>
          <a:p>
            <a:pPr marL="0" indent="0" algn="ctr">
              <a:lnSpc>
                <a:spcPts val="5850"/>
              </a:lnSpc>
              <a:buNone/>
            </a:pPr>
            <a:r>
              <a:rPr lang="en-US" sz="5850" dirty="0">
                <a:solidFill>
                  <a:srgbClr val="3C3939"/>
                </a:solidFill>
                <a:latin typeface="Arial" panose="020B0604020202020204" pitchFamily="34" charset="0"/>
                <a:ea typeface="Raleway" pitchFamily="34" charset="-122"/>
                <a:cs typeface="Arial" panose="020B0604020202020204" pitchFamily="34" charset="0"/>
              </a:rPr>
              <a:t>85%</a:t>
            </a:r>
            <a:endParaRPr lang="en-US" sz="5850" dirty="0"/>
          </a:p>
        </p:txBody>
      </p:sp>
      <p:sp>
        <p:nvSpPr>
          <p:cNvPr id="13" name="Text 11"/>
          <p:cNvSpPr/>
          <p:nvPr/>
        </p:nvSpPr>
        <p:spPr>
          <a:xfrm>
            <a:off x="10894933" y="4169926"/>
            <a:ext cx="2835235" cy="354330"/>
          </a:xfrm>
          <a:prstGeom prst="rect">
            <a:avLst/>
          </a:prstGeom>
          <a:noFill/>
          <a:ln/>
        </p:spPr>
        <p:txBody>
          <a:bodyPr wrap="none" lIns="0" tIns="0" rIns="0" bIns="0" rtlCol="0" anchor="t"/>
          <a:lstStyle/>
          <a:p>
            <a:pPr marL="0" indent="0" algn="ctr">
              <a:lnSpc>
                <a:spcPts val="2750"/>
              </a:lnSpc>
              <a:buNone/>
            </a:pPr>
            <a:r>
              <a:rPr lang="en-US" sz="2500" dirty="0">
                <a:solidFill>
                  <a:srgbClr val="3C3939"/>
                </a:solidFill>
                <a:latin typeface="Arial" panose="020B0604020202020204" pitchFamily="34" charset="0"/>
                <a:ea typeface="Raleway" pitchFamily="34" charset="-122"/>
                <a:cs typeface="Arial" panose="020B0604020202020204" pitchFamily="34" charset="0"/>
              </a:rPr>
              <a:t>Doanh nghiệp ĐMST</a:t>
            </a:r>
            <a:endParaRPr lang="en-US" sz="2500" dirty="0"/>
          </a:p>
        </p:txBody>
      </p:sp>
      <p:sp>
        <p:nvSpPr>
          <p:cNvPr id="14" name="Text 12"/>
          <p:cNvSpPr/>
          <p:nvPr/>
        </p:nvSpPr>
        <p:spPr>
          <a:xfrm>
            <a:off x="10788491" y="4660344"/>
            <a:ext cx="3048119" cy="1088708"/>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85% doanh nghiệp nông nghiệp có hoạt động đổi mới sáng tạo</a:t>
            </a:r>
            <a:endParaRPr lang="en-US" sz="2200" dirty="0"/>
          </a:p>
        </p:txBody>
      </p:sp>
      <p:sp>
        <p:nvSpPr>
          <p:cNvPr id="15" name="Text 13"/>
          <p:cNvSpPr/>
          <p:nvPr/>
        </p:nvSpPr>
        <p:spPr>
          <a:xfrm>
            <a:off x="0" y="6787975"/>
            <a:ext cx="14630399" cy="362903"/>
          </a:xfrm>
          <a:prstGeom prst="rect">
            <a:avLst/>
          </a:prstGeom>
          <a:noFill/>
          <a:ln/>
        </p:spPr>
        <p:txBody>
          <a:bodyPr wrap="none" lIns="0" tIns="0" rIns="0" bIns="0" rtlCol="0" anchor="t"/>
          <a:lstStyle/>
          <a:p>
            <a:pPr marL="0" indent="0" algn="ctr">
              <a:lnSpc>
                <a:spcPts val="2850"/>
              </a:lnSpc>
              <a:buNone/>
            </a:pPr>
            <a:r>
              <a:rPr lang="en-US" sz="2500" i="1" dirty="0">
                <a:solidFill>
                  <a:srgbClr val="3C3939"/>
                </a:solidFill>
                <a:latin typeface="Arial" panose="020B0604020202020204" pitchFamily="34" charset="0"/>
                <a:ea typeface="Roboto" pitchFamily="34" charset="-122"/>
                <a:cs typeface="Arial" panose="020B0604020202020204" pitchFamily="34" charset="0"/>
              </a:rPr>
              <a:t>Theo Kế hoạch 878/KH-SNNMT ngày 24/4/2025</a:t>
            </a:r>
            <a:endParaRPr lang="en-US" sz="2500" i="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0" y="1054179"/>
            <a:ext cx="14630400" cy="708779"/>
          </a:xfrm>
          <a:prstGeom prst="rect">
            <a:avLst/>
          </a:prstGeom>
          <a:noFill/>
          <a:ln/>
        </p:spPr>
        <p:txBody>
          <a:bodyPr wrap="none" lIns="0" tIns="0" rIns="0" bIns="0" rtlCol="0" anchor="t"/>
          <a:lstStyle/>
          <a:p>
            <a:pPr marL="0" indent="0" algn="ctr">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MỤC TIÊU SỐ HÓA</a:t>
            </a:r>
            <a:endParaRPr lang="en-US" sz="4000" b="1" dirty="0"/>
          </a:p>
        </p:txBody>
      </p:sp>
      <p:sp>
        <p:nvSpPr>
          <p:cNvPr id="3" name="Text 1"/>
          <p:cNvSpPr/>
          <p:nvPr/>
        </p:nvSpPr>
        <p:spPr>
          <a:xfrm>
            <a:off x="1478042" y="3690938"/>
            <a:ext cx="2789873" cy="566976"/>
          </a:xfrm>
          <a:prstGeom prst="rect">
            <a:avLst/>
          </a:prstGeom>
          <a:noFill/>
          <a:ln/>
        </p:spPr>
        <p:txBody>
          <a:bodyPr wrap="none" lIns="0" tIns="0" rIns="0" bIns="0" rtlCol="0" anchor="t"/>
          <a:lstStyle/>
          <a:p>
            <a:pPr marL="0" indent="0" algn="ctr">
              <a:lnSpc>
                <a:spcPts val="4450"/>
              </a:lnSpc>
              <a:buNone/>
            </a:pPr>
            <a:r>
              <a:rPr lang="en-US" sz="4450" dirty="0">
                <a:solidFill>
                  <a:srgbClr val="3C3939"/>
                </a:solidFill>
                <a:latin typeface="Arial" panose="020B0604020202020204" pitchFamily="34" charset="0"/>
                <a:ea typeface="Raleway" pitchFamily="34" charset="-122"/>
                <a:cs typeface="Arial" panose="020B0604020202020204" pitchFamily="34" charset="0"/>
              </a:rPr>
              <a:t>100%</a:t>
            </a:r>
            <a:endParaRPr lang="en-US" sz="4450" dirty="0"/>
          </a:p>
        </p:txBody>
      </p:sp>
      <p:pic>
        <p:nvPicPr>
          <p:cNvPr id="4" name="Image 0" descr="preencoded.png"/>
          <p:cNvPicPr>
            <a:picLocks noChangeAspect="1"/>
          </p:cNvPicPr>
          <p:nvPr/>
        </p:nvPicPr>
        <p:blipFill>
          <a:blip r:embed="rId3"/>
          <a:stretch>
            <a:fillRect/>
          </a:stretch>
        </p:blipFill>
        <p:spPr>
          <a:xfrm>
            <a:off x="1171932" y="2273260"/>
            <a:ext cx="3402330" cy="3402330"/>
          </a:xfrm>
          <a:prstGeom prst="rect">
            <a:avLst/>
          </a:prstGeom>
        </p:spPr>
      </p:pic>
      <p:sp>
        <p:nvSpPr>
          <p:cNvPr id="5" name="Text 2"/>
          <p:cNvSpPr/>
          <p:nvPr/>
        </p:nvSpPr>
        <p:spPr>
          <a:xfrm>
            <a:off x="1455420" y="5959078"/>
            <a:ext cx="2835235" cy="354330"/>
          </a:xfrm>
          <a:prstGeom prst="rect">
            <a:avLst/>
          </a:prstGeom>
          <a:noFill/>
          <a:ln/>
        </p:spPr>
        <p:txBody>
          <a:bodyPr wrap="none" lIns="0" tIns="0" rIns="0" bIns="0" rtlCol="0" anchor="t"/>
          <a:lstStyle/>
          <a:p>
            <a:pPr marL="0" indent="0" algn="ctr">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Thủ tục hành chính</a:t>
            </a:r>
            <a:endParaRPr lang="en-US" sz="2500" u="sng" dirty="0"/>
          </a:p>
        </p:txBody>
      </p:sp>
      <p:sp>
        <p:nvSpPr>
          <p:cNvPr id="6" name="Text 3"/>
          <p:cNvSpPr/>
          <p:nvPr/>
        </p:nvSpPr>
        <p:spPr>
          <a:xfrm>
            <a:off x="793790" y="6449497"/>
            <a:ext cx="4158615" cy="725805"/>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100% thủ tục hành chính được số hóa toàn trình</a:t>
            </a:r>
            <a:endParaRPr lang="en-US" sz="2200" dirty="0"/>
          </a:p>
        </p:txBody>
      </p:sp>
      <p:sp>
        <p:nvSpPr>
          <p:cNvPr id="7" name="Text 4"/>
          <p:cNvSpPr/>
          <p:nvPr/>
        </p:nvSpPr>
        <p:spPr>
          <a:xfrm>
            <a:off x="5920145" y="3690938"/>
            <a:ext cx="2789873" cy="566976"/>
          </a:xfrm>
          <a:prstGeom prst="rect">
            <a:avLst/>
          </a:prstGeom>
          <a:noFill/>
          <a:ln/>
        </p:spPr>
        <p:txBody>
          <a:bodyPr wrap="none" lIns="0" tIns="0" rIns="0" bIns="0" rtlCol="0" anchor="t"/>
          <a:lstStyle/>
          <a:p>
            <a:pPr marL="0" indent="0" algn="ctr">
              <a:lnSpc>
                <a:spcPts val="4450"/>
              </a:lnSpc>
              <a:buNone/>
            </a:pPr>
            <a:r>
              <a:rPr lang="en-US" sz="4450" dirty="0">
                <a:solidFill>
                  <a:srgbClr val="3C3939"/>
                </a:solidFill>
                <a:latin typeface="Arial" panose="020B0604020202020204" pitchFamily="34" charset="0"/>
                <a:ea typeface="Raleway" pitchFamily="34" charset="-122"/>
                <a:cs typeface="Arial" panose="020B0604020202020204" pitchFamily="34" charset="0"/>
              </a:rPr>
              <a:t>100%</a:t>
            </a:r>
            <a:endParaRPr lang="en-US" sz="4450" dirty="0"/>
          </a:p>
        </p:txBody>
      </p:sp>
      <p:pic>
        <p:nvPicPr>
          <p:cNvPr id="8" name="Image 1" descr="preencoded.png"/>
          <p:cNvPicPr>
            <a:picLocks noChangeAspect="1"/>
          </p:cNvPicPr>
          <p:nvPr/>
        </p:nvPicPr>
        <p:blipFill>
          <a:blip r:embed="rId3"/>
          <a:stretch>
            <a:fillRect/>
          </a:stretch>
        </p:blipFill>
        <p:spPr>
          <a:xfrm>
            <a:off x="5614035" y="2273260"/>
            <a:ext cx="3402330" cy="3402330"/>
          </a:xfrm>
          <a:prstGeom prst="rect">
            <a:avLst/>
          </a:prstGeom>
        </p:spPr>
      </p:pic>
      <p:sp>
        <p:nvSpPr>
          <p:cNvPr id="9" name="Text 5"/>
          <p:cNvSpPr/>
          <p:nvPr/>
        </p:nvSpPr>
        <p:spPr>
          <a:xfrm>
            <a:off x="5897523" y="5959078"/>
            <a:ext cx="2835235" cy="354330"/>
          </a:xfrm>
          <a:prstGeom prst="rect">
            <a:avLst/>
          </a:prstGeom>
          <a:noFill/>
          <a:ln/>
        </p:spPr>
        <p:txBody>
          <a:bodyPr wrap="none" lIns="0" tIns="0" rIns="0" bIns="0" rtlCol="0" anchor="t"/>
          <a:lstStyle/>
          <a:p>
            <a:pPr marL="0" indent="0" algn="ctr">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Cơ sở dữ liệu</a:t>
            </a:r>
            <a:endParaRPr lang="en-US" sz="2500" u="sng" dirty="0"/>
          </a:p>
        </p:txBody>
      </p:sp>
      <p:sp>
        <p:nvSpPr>
          <p:cNvPr id="10" name="Text 6"/>
          <p:cNvSpPr/>
          <p:nvPr/>
        </p:nvSpPr>
        <p:spPr>
          <a:xfrm>
            <a:off x="5235893" y="6449497"/>
            <a:ext cx="4158615" cy="725805"/>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Xây dựng hệ thống cơ sở dữ liệu mở </a:t>
            </a:r>
            <a:r>
              <a:rPr lang="en-US" sz="2200" dirty="0" err="1">
                <a:solidFill>
                  <a:srgbClr val="3C3939"/>
                </a:solidFill>
                <a:latin typeface="Arial" panose="020B0604020202020204" pitchFamily="34" charset="0"/>
                <a:ea typeface="Roboto" pitchFamily="34" charset="-122"/>
                <a:cs typeface="Arial" panose="020B0604020202020204" pitchFamily="34" charset="0"/>
              </a:rPr>
              <a:t>ngành</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Nông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nghiệp –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Môi</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trường</a:t>
            </a:r>
            <a:endParaRPr lang="en-US" sz="2200" dirty="0"/>
          </a:p>
        </p:txBody>
      </p:sp>
      <p:sp>
        <p:nvSpPr>
          <p:cNvPr id="11" name="Text 7"/>
          <p:cNvSpPr/>
          <p:nvPr/>
        </p:nvSpPr>
        <p:spPr>
          <a:xfrm>
            <a:off x="10362248" y="3690938"/>
            <a:ext cx="2789873" cy="566976"/>
          </a:xfrm>
          <a:prstGeom prst="rect">
            <a:avLst/>
          </a:prstGeom>
          <a:noFill/>
          <a:ln/>
        </p:spPr>
        <p:txBody>
          <a:bodyPr wrap="none" lIns="0" tIns="0" rIns="0" bIns="0" rtlCol="0" anchor="t"/>
          <a:lstStyle/>
          <a:p>
            <a:pPr marL="0" indent="0" algn="ctr">
              <a:lnSpc>
                <a:spcPts val="4450"/>
              </a:lnSpc>
              <a:buNone/>
            </a:pPr>
            <a:r>
              <a:rPr lang="en-US" sz="4450" dirty="0">
                <a:solidFill>
                  <a:srgbClr val="3C3939"/>
                </a:solidFill>
                <a:latin typeface="Arial" panose="020B0604020202020204" pitchFamily="34" charset="0"/>
                <a:ea typeface="Raleway" pitchFamily="34" charset="-122"/>
                <a:cs typeface="Arial" panose="020B0604020202020204" pitchFamily="34" charset="0"/>
              </a:rPr>
              <a:t>100%</a:t>
            </a:r>
            <a:endParaRPr lang="en-US" sz="4450" dirty="0"/>
          </a:p>
        </p:txBody>
      </p:sp>
      <p:pic>
        <p:nvPicPr>
          <p:cNvPr id="12" name="Image 2" descr="preencoded.png"/>
          <p:cNvPicPr>
            <a:picLocks noChangeAspect="1"/>
          </p:cNvPicPr>
          <p:nvPr/>
        </p:nvPicPr>
        <p:blipFill>
          <a:blip r:embed="rId3"/>
          <a:stretch>
            <a:fillRect/>
          </a:stretch>
        </p:blipFill>
        <p:spPr>
          <a:xfrm>
            <a:off x="10056138" y="2273260"/>
            <a:ext cx="3402330" cy="3402330"/>
          </a:xfrm>
          <a:prstGeom prst="rect">
            <a:avLst/>
          </a:prstGeom>
        </p:spPr>
      </p:pic>
      <p:sp>
        <p:nvSpPr>
          <p:cNvPr id="13" name="Text 8"/>
          <p:cNvSpPr/>
          <p:nvPr/>
        </p:nvSpPr>
        <p:spPr>
          <a:xfrm>
            <a:off x="10339626" y="5959078"/>
            <a:ext cx="2835235" cy="354330"/>
          </a:xfrm>
          <a:prstGeom prst="rect">
            <a:avLst/>
          </a:prstGeom>
          <a:noFill/>
          <a:ln/>
        </p:spPr>
        <p:txBody>
          <a:bodyPr wrap="none" lIns="0" tIns="0" rIns="0" bIns="0" rtlCol="0" anchor="t"/>
          <a:lstStyle/>
          <a:p>
            <a:pPr marL="0" indent="0" algn="ctr">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Tích hợp liên thông</a:t>
            </a:r>
            <a:endParaRPr lang="en-US" sz="2500" u="sng" dirty="0"/>
          </a:p>
        </p:txBody>
      </p:sp>
      <p:sp>
        <p:nvSpPr>
          <p:cNvPr id="14" name="Text 9"/>
          <p:cNvSpPr/>
          <p:nvPr/>
        </p:nvSpPr>
        <p:spPr>
          <a:xfrm>
            <a:off x="9677995" y="6449497"/>
            <a:ext cx="4158615" cy="725805"/>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Tích hợp liên thông cấp tỉnh, cấp quốc gia</a:t>
            </a:r>
            <a:endParaRPr lang="en-US"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0" y="1670923"/>
            <a:ext cx="14630400" cy="708779"/>
          </a:xfrm>
          <a:prstGeom prst="rect">
            <a:avLst/>
          </a:prstGeom>
          <a:noFill/>
          <a:ln/>
        </p:spPr>
        <p:txBody>
          <a:bodyPr wrap="none" lIns="0" tIns="0" rIns="0" bIns="0" rtlCol="0" anchor="t"/>
          <a:lstStyle/>
          <a:p>
            <a:pPr marL="0" indent="0" algn="ctr">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ĐỀ XUẤT TỪ THỰC TIỄN</a:t>
            </a:r>
            <a:endParaRPr lang="en-US" sz="4000" b="1" dirty="0"/>
          </a:p>
        </p:txBody>
      </p:sp>
      <p:sp>
        <p:nvSpPr>
          <p:cNvPr id="3" name="Shape 1"/>
          <p:cNvSpPr/>
          <p:nvPr/>
        </p:nvSpPr>
        <p:spPr>
          <a:xfrm>
            <a:off x="793790" y="2833329"/>
            <a:ext cx="4196358" cy="3763413"/>
          </a:xfrm>
          <a:prstGeom prst="roundRect">
            <a:avLst>
              <a:gd name="adj" fmla="val 3389"/>
            </a:avLst>
          </a:prstGeom>
          <a:solidFill>
            <a:srgbClr val="FFFFFF">
              <a:alpha val="95000"/>
            </a:srgbClr>
          </a:solidFill>
          <a:ln w="30480">
            <a:solidFill>
              <a:srgbClr val="C7C7D0"/>
            </a:solidFill>
            <a:prstDash val="solid"/>
          </a:ln>
        </p:spPr>
      </p:sp>
      <p:sp>
        <p:nvSpPr>
          <p:cNvPr id="4" name="Shape 2"/>
          <p:cNvSpPr/>
          <p:nvPr/>
        </p:nvSpPr>
        <p:spPr>
          <a:xfrm>
            <a:off x="793790" y="2833330"/>
            <a:ext cx="121920" cy="2810947"/>
          </a:xfrm>
          <a:prstGeom prst="roundRect">
            <a:avLst>
              <a:gd name="adj" fmla="val 78139"/>
            </a:avLst>
          </a:prstGeom>
          <a:solidFill>
            <a:srgbClr val="1B1B27"/>
          </a:solidFill>
          <a:ln/>
        </p:spPr>
      </p:sp>
      <p:sp>
        <p:nvSpPr>
          <p:cNvPr id="5" name="Text 3"/>
          <p:cNvSpPr/>
          <p:nvPr/>
        </p:nvSpPr>
        <p:spPr>
          <a:xfrm>
            <a:off x="1173004" y="3090624"/>
            <a:ext cx="3559850" cy="708660"/>
          </a:xfrm>
          <a:prstGeom prst="rect">
            <a:avLst/>
          </a:prstGeom>
          <a:noFill/>
          <a:ln/>
        </p:spPr>
        <p:txBody>
          <a:bodyPr wrap="square" lIns="0" tIns="0" rIns="0" bIns="0" rtlCol="0" anchor="t"/>
          <a:lstStyle/>
          <a:p>
            <a:pPr marL="0" indent="0" algn="l">
              <a:lnSpc>
                <a:spcPts val="2750"/>
              </a:lnSpc>
              <a:buNone/>
            </a:pPr>
            <a:r>
              <a:rPr lang="en-US" sz="2500" dirty="0">
                <a:solidFill>
                  <a:srgbClr val="3C3939"/>
                </a:solidFill>
                <a:latin typeface="Arial" panose="020B0604020202020204" pitchFamily="34" charset="0"/>
                <a:ea typeface="Raleway" pitchFamily="34" charset="-122"/>
                <a:cs typeface="Arial" panose="020B0604020202020204" pitchFamily="34" charset="0"/>
              </a:rPr>
              <a:t>Tăng cường kết nối liên ngành, liên vùng</a:t>
            </a:r>
            <a:endParaRPr lang="en-US" sz="2500" dirty="0"/>
          </a:p>
        </p:txBody>
      </p:sp>
      <p:sp>
        <p:nvSpPr>
          <p:cNvPr id="6" name="Text 4"/>
          <p:cNvSpPr/>
          <p:nvPr/>
        </p:nvSpPr>
        <p:spPr>
          <a:xfrm>
            <a:off x="1173004" y="3935373"/>
            <a:ext cx="3559850" cy="1088708"/>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Chia sẻ dữ </a:t>
            </a:r>
            <a:r>
              <a:rPr lang="en-US" sz="2200" dirty="0" err="1">
                <a:solidFill>
                  <a:srgbClr val="3C3939"/>
                </a:solidFill>
                <a:latin typeface="Arial" panose="020B0604020202020204" pitchFamily="34" charset="0"/>
                <a:ea typeface="Roboto" pitchFamily="34" charset="-122"/>
                <a:cs typeface="Arial" panose="020B0604020202020204" pitchFamily="34" charset="0"/>
              </a:rPr>
              <a:t>liệu</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Nông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nghiệp</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Môi</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trường một cách nhất quán, tránh phân tán.</a:t>
            </a:r>
            <a:endParaRPr lang="en-US" sz="2200" dirty="0"/>
          </a:p>
        </p:txBody>
      </p:sp>
      <p:sp>
        <p:nvSpPr>
          <p:cNvPr id="7" name="Shape 5"/>
          <p:cNvSpPr/>
          <p:nvPr/>
        </p:nvSpPr>
        <p:spPr>
          <a:xfrm>
            <a:off x="5216962" y="2833329"/>
            <a:ext cx="4196358" cy="3763413"/>
          </a:xfrm>
          <a:prstGeom prst="roundRect">
            <a:avLst>
              <a:gd name="adj" fmla="val 3389"/>
            </a:avLst>
          </a:prstGeom>
          <a:solidFill>
            <a:srgbClr val="FFFFFF">
              <a:alpha val="95000"/>
            </a:srgbClr>
          </a:solidFill>
          <a:ln w="30480">
            <a:solidFill>
              <a:srgbClr val="C7C7D0"/>
            </a:solidFill>
            <a:prstDash val="solid"/>
          </a:ln>
        </p:spPr>
      </p:sp>
      <p:sp>
        <p:nvSpPr>
          <p:cNvPr id="8" name="Shape 6"/>
          <p:cNvSpPr/>
          <p:nvPr/>
        </p:nvSpPr>
        <p:spPr>
          <a:xfrm>
            <a:off x="5216962" y="2833330"/>
            <a:ext cx="121920" cy="2810947"/>
          </a:xfrm>
          <a:prstGeom prst="roundRect">
            <a:avLst>
              <a:gd name="adj" fmla="val 78139"/>
            </a:avLst>
          </a:prstGeom>
          <a:solidFill>
            <a:srgbClr val="1B1B27"/>
          </a:solidFill>
          <a:ln/>
        </p:spPr>
      </p:sp>
      <p:sp>
        <p:nvSpPr>
          <p:cNvPr id="9" name="Text 7"/>
          <p:cNvSpPr/>
          <p:nvPr/>
        </p:nvSpPr>
        <p:spPr>
          <a:xfrm>
            <a:off x="5596176" y="3090624"/>
            <a:ext cx="3163848" cy="354330"/>
          </a:xfrm>
          <a:prstGeom prst="rect">
            <a:avLst/>
          </a:prstGeom>
          <a:noFill/>
          <a:ln/>
        </p:spPr>
        <p:txBody>
          <a:bodyPr wrap="none" lIns="0" tIns="0" rIns="0" bIns="0" rtlCol="0" anchor="t"/>
          <a:lstStyle/>
          <a:p>
            <a:pPr marL="0" indent="0" algn="l">
              <a:lnSpc>
                <a:spcPts val="2750"/>
              </a:lnSpc>
              <a:buNone/>
            </a:pPr>
            <a:r>
              <a:rPr lang="en-US" sz="2500" dirty="0">
                <a:solidFill>
                  <a:srgbClr val="3C3939"/>
                </a:solidFill>
                <a:latin typeface="Arial" panose="020B0604020202020204" pitchFamily="34" charset="0"/>
                <a:ea typeface="Raleway" pitchFamily="34" charset="-122"/>
                <a:cs typeface="Arial" panose="020B0604020202020204" pitchFamily="34" charset="0"/>
              </a:rPr>
              <a:t>Hỗ trợ kỹ thuật, tài chính</a:t>
            </a:r>
            <a:endParaRPr lang="en-US" sz="2500" dirty="0"/>
          </a:p>
        </p:txBody>
      </p:sp>
      <p:sp>
        <p:nvSpPr>
          <p:cNvPr id="10" name="Text 8"/>
          <p:cNvSpPr/>
          <p:nvPr/>
        </p:nvSpPr>
        <p:spPr>
          <a:xfrm>
            <a:off x="5596176" y="3935373"/>
            <a:ext cx="3559850" cy="1451610"/>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Từ Trung ương và hợp tác với các doanh nghiệp, tập đoàn lớn; hợp tác quốc tế để giúp tỉnh Quảng Trị nâng cao năng lực chuyển đổi số.</a:t>
            </a:r>
            <a:endParaRPr lang="en-US" sz="2200" dirty="0"/>
          </a:p>
        </p:txBody>
      </p:sp>
      <p:sp>
        <p:nvSpPr>
          <p:cNvPr id="11" name="Shape 9"/>
          <p:cNvSpPr/>
          <p:nvPr/>
        </p:nvSpPr>
        <p:spPr>
          <a:xfrm>
            <a:off x="9640133" y="2833329"/>
            <a:ext cx="4196358" cy="3763413"/>
          </a:xfrm>
          <a:prstGeom prst="roundRect">
            <a:avLst>
              <a:gd name="adj" fmla="val 3389"/>
            </a:avLst>
          </a:prstGeom>
          <a:solidFill>
            <a:srgbClr val="FFFFFF">
              <a:alpha val="95000"/>
            </a:srgbClr>
          </a:solidFill>
          <a:ln w="30480">
            <a:solidFill>
              <a:srgbClr val="C7C7D0"/>
            </a:solidFill>
            <a:prstDash val="solid"/>
          </a:ln>
        </p:spPr>
      </p:sp>
      <p:sp>
        <p:nvSpPr>
          <p:cNvPr id="12" name="Shape 10"/>
          <p:cNvSpPr/>
          <p:nvPr/>
        </p:nvSpPr>
        <p:spPr>
          <a:xfrm>
            <a:off x="9640133" y="2833330"/>
            <a:ext cx="121920" cy="2810947"/>
          </a:xfrm>
          <a:prstGeom prst="roundRect">
            <a:avLst>
              <a:gd name="adj" fmla="val 78139"/>
            </a:avLst>
          </a:prstGeom>
          <a:solidFill>
            <a:srgbClr val="1B1B27"/>
          </a:solidFill>
          <a:ln/>
        </p:spPr>
      </p:sp>
      <p:sp>
        <p:nvSpPr>
          <p:cNvPr id="13" name="Text 11"/>
          <p:cNvSpPr/>
          <p:nvPr/>
        </p:nvSpPr>
        <p:spPr>
          <a:xfrm>
            <a:off x="10019347" y="3090624"/>
            <a:ext cx="3817143" cy="708660"/>
          </a:xfrm>
          <a:prstGeom prst="rect">
            <a:avLst/>
          </a:prstGeom>
          <a:noFill/>
          <a:ln/>
        </p:spPr>
        <p:txBody>
          <a:bodyPr wrap="square" lIns="0" tIns="0" rIns="0" bIns="0" rtlCol="0" anchor="t"/>
          <a:lstStyle/>
          <a:p>
            <a:pPr marL="0" indent="0" algn="l">
              <a:lnSpc>
                <a:spcPts val="2750"/>
              </a:lnSpc>
              <a:buNone/>
            </a:pPr>
            <a:r>
              <a:rPr lang="en-US" sz="2500" dirty="0">
                <a:solidFill>
                  <a:srgbClr val="3C3939"/>
                </a:solidFill>
                <a:latin typeface="Arial" panose="020B0604020202020204" pitchFamily="34" charset="0"/>
                <a:ea typeface="Raleway" pitchFamily="34" charset="-122"/>
                <a:cs typeface="Arial" panose="020B0604020202020204" pitchFamily="34" charset="0"/>
              </a:rPr>
              <a:t>Tổ chức diễn đàn đổi mới sáng tạo</a:t>
            </a:r>
            <a:endParaRPr lang="en-US" sz="2500" dirty="0"/>
          </a:p>
        </p:txBody>
      </p:sp>
      <p:sp>
        <p:nvSpPr>
          <p:cNvPr id="14" name="Text 12"/>
          <p:cNvSpPr/>
          <p:nvPr/>
        </p:nvSpPr>
        <p:spPr>
          <a:xfrm>
            <a:off x="10019347" y="3935373"/>
            <a:ext cx="3559850" cy="1451610"/>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Khuyến khích các sáng kiến công nghệ phục vụ tiếp cận và chia sẻ thông tin trong </a:t>
            </a:r>
            <a:r>
              <a:rPr lang="en-US" sz="2200" dirty="0" err="1">
                <a:solidFill>
                  <a:srgbClr val="3C3939"/>
                </a:solidFill>
                <a:latin typeface="Arial" panose="020B0604020202020204" pitchFamily="34" charset="0"/>
                <a:ea typeface="Roboto" pitchFamily="34" charset="-122"/>
                <a:cs typeface="Arial" panose="020B0604020202020204" pitchFamily="34" charset="0"/>
              </a:rPr>
              <a:t>ngành</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Nông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nghiệp</a:t>
            </a:r>
            <a:r>
              <a:rPr lang="en-US" sz="2200" dirty="0" smtClean="0">
                <a:solidFill>
                  <a:srgbClr val="3C3939"/>
                </a:solidFill>
                <a:latin typeface="Arial" panose="020B0604020202020204" pitchFamily="34" charset="0"/>
                <a:ea typeface="Roboto" pitchFamily="34" charset="-122"/>
                <a:cs typeface="Arial" panose="020B0604020202020204" pitchFamily="34" charset="0"/>
              </a:rPr>
              <a:t> – </a:t>
            </a:r>
            <a:r>
              <a:rPr lang="en-US" sz="2200" dirty="0" err="1">
                <a:solidFill>
                  <a:srgbClr val="3C3939"/>
                </a:solidFill>
                <a:latin typeface="Arial" panose="020B0604020202020204" pitchFamily="34" charset="0"/>
                <a:ea typeface="Roboto" pitchFamily="34" charset="-122"/>
                <a:cs typeface="Arial" panose="020B0604020202020204" pitchFamily="34" charset="0"/>
              </a:rPr>
              <a:t>M</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ôi</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trường.</a:t>
            </a:r>
            <a:endParaRPr lang="en-US" sz="2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0" y="497205"/>
            <a:ext cx="14630399" cy="565071"/>
          </a:xfrm>
          <a:prstGeom prst="rect">
            <a:avLst/>
          </a:prstGeom>
          <a:noFill/>
          <a:ln/>
        </p:spPr>
        <p:txBody>
          <a:bodyPr wrap="none" lIns="0" tIns="0" rIns="0" bIns="0" rtlCol="0" anchor="t"/>
          <a:lstStyle/>
          <a:p>
            <a:pPr marL="0" indent="0" algn="ctr">
              <a:lnSpc>
                <a:spcPts val="4400"/>
              </a:lnSpc>
              <a:buNone/>
            </a:pPr>
            <a:r>
              <a:rPr lang="en-US" sz="3550" b="1" dirty="0">
                <a:solidFill>
                  <a:srgbClr val="1B1B27"/>
                </a:solidFill>
                <a:latin typeface="Arial" panose="020B0604020202020204" pitchFamily="34" charset="0"/>
                <a:ea typeface="Raleway" pitchFamily="34" charset="-122"/>
                <a:cs typeface="Arial" panose="020B0604020202020204" pitchFamily="34" charset="0"/>
              </a:rPr>
              <a:t>MÔ HÌNH KẾT NỐI LIÊN NGÀNH</a:t>
            </a:r>
            <a:endParaRPr lang="en-US" sz="3550" b="1" dirty="0"/>
          </a:p>
        </p:txBody>
      </p:sp>
      <p:pic>
        <p:nvPicPr>
          <p:cNvPr id="3" name="Image 0" descr="preencoded.png"/>
          <p:cNvPicPr>
            <a:picLocks noChangeAspect="1"/>
          </p:cNvPicPr>
          <p:nvPr/>
        </p:nvPicPr>
        <p:blipFill>
          <a:blip r:embed="rId3"/>
          <a:stretch>
            <a:fillRect/>
          </a:stretch>
        </p:blipFill>
        <p:spPr>
          <a:xfrm>
            <a:off x="628395" y="1296498"/>
            <a:ext cx="13364766" cy="7293054"/>
          </a:xfrm>
          <a:prstGeom prst="rect">
            <a:avLst/>
          </a:prstGeom>
        </p:spPr>
      </p:pic>
      <p:sp>
        <p:nvSpPr>
          <p:cNvPr id="4" name="Text 1"/>
          <p:cNvSpPr/>
          <p:nvPr/>
        </p:nvSpPr>
        <p:spPr>
          <a:xfrm>
            <a:off x="5927959" y="4349239"/>
            <a:ext cx="2765639" cy="723569"/>
          </a:xfrm>
          <a:prstGeom prst="rect">
            <a:avLst/>
          </a:prstGeom>
          <a:noFill/>
          <a:ln/>
        </p:spPr>
        <p:txBody>
          <a:bodyPr wrap="square" lIns="0" tIns="0" rIns="0" bIns="0" rtlCol="0" anchor="t"/>
          <a:lstStyle/>
          <a:p>
            <a:pPr marL="0" indent="0" algn="ctr">
              <a:lnSpc>
                <a:spcPts val="1650"/>
              </a:lnSpc>
              <a:buNone/>
            </a:pPr>
            <a:r>
              <a:rPr lang="en-US" sz="1350" dirty="0">
                <a:solidFill>
                  <a:srgbClr val="FFFFFF"/>
                </a:solidFill>
                <a:latin typeface="Arial" panose="020B0604020202020204" pitchFamily="34" charset="0"/>
                <a:ea typeface="Raleway" pitchFamily="34" charset="-122"/>
                <a:cs typeface="Arial" panose="020B0604020202020204" pitchFamily="34" charset="0"/>
              </a:rPr>
              <a:t>Trung tâm dữ liệu môi trường</a:t>
            </a:r>
            <a:endParaRPr lang="en-US" sz="1350" dirty="0"/>
          </a:p>
        </p:txBody>
      </p:sp>
      <p:sp>
        <p:nvSpPr>
          <p:cNvPr id="5" name="Text 2"/>
          <p:cNvSpPr/>
          <p:nvPr/>
        </p:nvSpPr>
        <p:spPr>
          <a:xfrm>
            <a:off x="5927959" y="5175715"/>
            <a:ext cx="2765639" cy="578855"/>
          </a:xfrm>
          <a:prstGeom prst="rect">
            <a:avLst/>
          </a:prstGeom>
          <a:noFill/>
          <a:ln/>
        </p:spPr>
        <p:txBody>
          <a:bodyPr wrap="square" lIns="0" tIns="0" rIns="0" bIns="0" rtlCol="0" anchor="t"/>
          <a:lstStyle/>
          <a:p>
            <a:pPr marL="0" indent="0" algn="ctr">
              <a:lnSpc>
                <a:spcPts val="1350"/>
              </a:lnSpc>
              <a:buNone/>
            </a:pPr>
            <a:r>
              <a:rPr lang="en-US" sz="1050" dirty="0">
                <a:solidFill>
                  <a:srgbClr val="FFFFFF"/>
                </a:solidFill>
                <a:latin typeface="Arial" panose="020B0604020202020204" pitchFamily="34" charset="0"/>
                <a:ea typeface="Roboto" pitchFamily="34" charset="-122"/>
                <a:cs typeface="Arial" panose="020B0604020202020204" pitchFamily="34" charset="0"/>
              </a:rPr>
              <a:t>Tổng hợp dữ liệu cho các ngành liên quan</a:t>
            </a:r>
            <a:endParaRPr lang="en-US" sz="1050" dirty="0"/>
          </a:p>
        </p:txBody>
      </p:sp>
      <p:sp>
        <p:nvSpPr>
          <p:cNvPr id="6" name="Text 3"/>
          <p:cNvSpPr/>
          <p:nvPr/>
        </p:nvSpPr>
        <p:spPr>
          <a:xfrm>
            <a:off x="10385739" y="2715583"/>
            <a:ext cx="2894273" cy="361784"/>
          </a:xfrm>
          <a:prstGeom prst="rect">
            <a:avLst/>
          </a:prstGeom>
          <a:noFill/>
          <a:ln/>
        </p:spPr>
        <p:txBody>
          <a:bodyPr wrap="none" lIns="0" tIns="0" rIns="0" bIns="0" rtlCol="0" anchor="t"/>
          <a:lstStyle/>
          <a:p>
            <a:pPr marL="0" indent="0" algn="ctr">
              <a:lnSpc>
                <a:spcPts val="1650"/>
              </a:lnSpc>
              <a:buNone/>
            </a:pPr>
            <a:r>
              <a:rPr lang="en-US" sz="2500" u="sng" dirty="0">
                <a:solidFill>
                  <a:srgbClr val="FFFFFF"/>
                </a:solidFill>
                <a:latin typeface="Arial" panose="020B0604020202020204" pitchFamily="34" charset="0"/>
                <a:ea typeface="Raleway" pitchFamily="34" charset="-122"/>
                <a:cs typeface="Arial" panose="020B0604020202020204" pitchFamily="34" charset="0"/>
              </a:rPr>
              <a:t>Công nghiệp</a:t>
            </a:r>
            <a:endParaRPr lang="en-US" sz="2500" u="sng" dirty="0"/>
          </a:p>
        </p:txBody>
      </p:sp>
      <p:sp>
        <p:nvSpPr>
          <p:cNvPr id="7" name="Text 4"/>
          <p:cNvSpPr/>
          <p:nvPr/>
        </p:nvSpPr>
        <p:spPr>
          <a:xfrm>
            <a:off x="10237809" y="2968962"/>
            <a:ext cx="3190132" cy="578854"/>
          </a:xfrm>
          <a:prstGeom prst="rect">
            <a:avLst/>
          </a:prstGeom>
          <a:noFill/>
          <a:ln/>
        </p:spPr>
        <p:txBody>
          <a:bodyPr wrap="square" lIns="0" tIns="0" rIns="0" bIns="0" rtlCol="0" anchor="t"/>
          <a:lstStyle/>
          <a:p>
            <a:pPr marL="0" indent="0" algn="ctr">
              <a:lnSpc>
                <a:spcPct val="150000"/>
              </a:lnSpc>
              <a:buNone/>
            </a:pPr>
            <a:r>
              <a:rPr lang="en-US" sz="2200" dirty="0">
                <a:solidFill>
                  <a:srgbClr val="FFFFFF"/>
                </a:solidFill>
                <a:latin typeface="Arial" panose="020B0604020202020204" pitchFamily="34" charset="0"/>
                <a:ea typeface="Roboto" pitchFamily="34" charset="-122"/>
                <a:cs typeface="Arial" panose="020B0604020202020204" pitchFamily="34" charset="0"/>
              </a:rPr>
              <a:t>Giám sát phát thải và tiêu thụ năng lượng</a:t>
            </a:r>
            <a:endParaRPr lang="en-US" sz="2200" dirty="0"/>
          </a:p>
        </p:txBody>
      </p:sp>
      <p:sp>
        <p:nvSpPr>
          <p:cNvPr id="8" name="Text 5"/>
          <p:cNvSpPr/>
          <p:nvPr/>
        </p:nvSpPr>
        <p:spPr>
          <a:xfrm>
            <a:off x="1420122" y="6225511"/>
            <a:ext cx="2894273" cy="361784"/>
          </a:xfrm>
          <a:prstGeom prst="rect">
            <a:avLst/>
          </a:prstGeom>
          <a:noFill/>
          <a:ln/>
        </p:spPr>
        <p:txBody>
          <a:bodyPr wrap="none" lIns="0" tIns="0" rIns="0" bIns="0" rtlCol="0" anchor="t"/>
          <a:lstStyle/>
          <a:p>
            <a:pPr marL="0" indent="0" algn="ctr">
              <a:lnSpc>
                <a:spcPts val="1650"/>
              </a:lnSpc>
              <a:buNone/>
            </a:pPr>
            <a:r>
              <a:rPr lang="en-US" sz="2500" u="sng" dirty="0">
                <a:solidFill>
                  <a:srgbClr val="FFFFFF"/>
                </a:solidFill>
                <a:latin typeface="Arial" panose="020B0604020202020204" pitchFamily="34" charset="0"/>
                <a:ea typeface="Raleway" pitchFamily="34" charset="-122"/>
                <a:cs typeface="Arial" panose="020B0604020202020204" pitchFamily="34" charset="0"/>
              </a:rPr>
              <a:t>Quy hoạch đô thị</a:t>
            </a:r>
            <a:endParaRPr lang="en-US" sz="2500" u="sng" dirty="0"/>
          </a:p>
        </p:txBody>
      </p:sp>
      <p:sp>
        <p:nvSpPr>
          <p:cNvPr id="9" name="Text 6"/>
          <p:cNvSpPr/>
          <p:nvPr/>
        </p:nvSpPr>
        <p:spPr>
          <a:xfrm>
            <a:off x="1272192" y="6690202"/>
            <a:ext cx="3190132" cy="578855"/>
          </a:xfrm>
          <a:prstGeom prst="rect">
            <a:avLst/>
          </a:prstGeom>
          <a:noFill/>
          <a:ln/>
        </p:spPr>
        <p:txBody>
          <a:bodyPr wrap="square" lIns="0" tIns="0" rIns="0" bIns="0" rtlCol="0" anchor="t"/>
          <a:lstStyle/>
          <a:p>
            <a:pPr marL="0" indent="0" algn="ctr">
              <a:lnSpc>
                <a:spcPct val="150000"/>
              </a:lnSpc>
              <a:buNone/>
            </a:pPr>
            <a:r>
              <a:rPr lang="en-US" sz="2200" dirty="0">
                <a:solidFill>
                  <a:srgbClr val="FFFFFF"/>
                </a:solidFill>
                <a:latin typeface="Arial" panose="020B0604020202020204" pitchFamily="34" charset="0"/>
                <a:ea typeface="Roboto" pitchFamily="34" charset="-122"/>
                <a:cs typeface="Arial" panose="020B0604020202020204" pitchFamily="34" charset="0"/>
              </a:rPr>
              <a:t>Dữ liệu giao thông và sử dụng đất</a:t>
            </a:r>
            <a:endParaRPr lang="en-US" sz="2200" dirty="0"/>
          </a:p>
        </p:txBody>
      </p:sp>
      <p:sp>
        <p:nvSpPr>
          <p:cNvPr id="10" name="Text 7"/>
          <p:cNvSpPr/>
          <p:nvPr/>
        </p:nvSpPr>
        <p:spPr>
          <a:xfrm>
            <a:off x="1728047" y="2080581"/>
            <a:ext cx="2894273" cy="361784"/>
          </a:xfrm>
          <a:prstGeom prst="rect">
            <a:avLst/>
          </a:prstGeom>
          <a:noFill/>
          <a:ln/>
        </p:spPr>
        <p:txBody>
          <a:bodyPr wrap="none" lIns="0" tIns="0" rIns="0" bIns="0" rtlCol="0" anchor="t"/>
          <a:lstStyle/>
          <a:p>
            <a:pPr marL="0" indent="0" algn="ctr">
              <a:lnSpc>
                <a:spcPts val="16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Nông nghiệp</a:t>
            </a:r>
            <a:endParaRPr lang="en-US" sz="2500" u="sng" dirty="0"/>
          </a:p>
        </p:txBody>
      </p:sp>
      <p:sp>
        <p:nvSpPr>
          <p:cNvPr id="11" name="Text 8"/>
          <p:cNvSpPr/>
          <p:nvPr/>
        </p:nvSpPr>
        <p:spPr>
          <a:xfrm>
            <a:off x="1580117" y="2390107"/>
            <a:ext cx="3190132" cy="578855"/>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Dữ liệu thời tiết và đất cho canh tác</a:t>
            </a:r>
            <a:endParaRPr lang="en-US" sz="2200" dirty="0"/>
          </a:p>
        </p:txBody>
      </p:sp>
      <p:sp>
        <p:nvSpPr>
          <p:cNvPr id="12" name="Text 9"/>
          <p:cNvSpPr/>
          <p:nvPr/>
        </p:nvSpPr>
        <p:spPr>
          <a:xfrm>
            <a:off x="9960646" y="6907273"/>
            <a:ext cx="2894274" cy="361784"/>
          </a:xfrm>
          <a:prstGeom prst="rect">
            <a:avLst/>
          </a:prstGeom>
          <a:noFill/>
          <a:ln/>
        </p:spPr>
        <p:txBody>
          <a:bodyPr wrap="none" lIns="0" tIns="0" rIns="0" bIns="0" rtlCol="0" anchor="t"/>
          <a:lstStyle/>
          <a:p>
            <a:pPr marL="0" indent="0" algn="ctr">
              <a:lnSpc>
                <a:spcPts val="16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Du lịch</a:t>
            </a:r>
            <a:endParaRPr lang="en-US" sz="2500" u="sng" dirty="0"/>
          </a:p>
        </p:txBody>
      </p:sp>
      <p:sp>
        <p:nvSpPr>
          <p:cNvPr id="13" name="Text 10"/>
          <p:cNvSpPr/>
          <p:nvPr/>
        </p:nvSpPr>
        <p:spPr>
          <a:xfrm>
            <a:off x="9812717" y="7171403"/>
            <a:ext cx="3190132" cy="578854"/>
          </a:xfrm>
          <a:prstGeom prst="rect">
            <a:avLst/>
          </a:prstGeom>
          <a:noFill/>
          <a:ln/>
        </p:spPr>
        <p:txBody>
          <a:bodyPr wrap="square" lIns="0" tIns="0" rIns="0" bIns="0" rtlCol="0" anchor="t"/>
          <a:lstStyle/>
          <a:p>
            <a:pPr marL="0" indent="0" algn="ctr">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Thông tin môi trường và tài nguyên điểm đến</a:t>
            </a:r>
            <a:endParaRPr lang="en-US" sz="2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09136" y="557213"/>
            <a:ext cx="5065633" cy="633174"/>
          </a:xfrm>
          <a:prstGeom prst="rect">
            <a:avLst/>
          </a:prstGeom>
          <a:noFill/>
          <a:ln/>
        </p:spPr>
        <p:txBody>
          <a:bodyPr wrap="none" lIns="0" tIns="0" rIns="0" bIns="0" rtlCol="0" anchor="t"/>
          <a:lstStyle/>
          <a:p>
            <a:pPr marL="0" indent="0" algn="l">
              <a:lnSpc>
                <a:spcPts val="49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NỘI DUNG CHÍNH</a:t>
            </a:r>
            <a:endParaRPr lang="en-US" sz="4000" b="1" dirty="0"/>
          </a:p>
        </p:txBody>
      </p:sp>
      <p:pic>
        <p:nvPicPr>
          <p:cNvPr id="3" name="Image 0" descr="preencoded.png"/>
          <p:cNvPicPr>
            <a:picLocks noChangeAspect="1"/>
          </p:cNvPicPr>
          <p:nvPr/>
        </p:nvPicPr>
        <p:blipFill>
          <a:blip r:embed="rId3"/>
          <a:stretch>
            <a:fillRect/>
          </a:stretch>
        </p:blipFill>
        <p:spPr>
          <a:xfrm>
            <a:off x="709136" y="1595557"/>
            <a:ext cx="1013103" cy="1215747"/>
          </a:xfrm>
          <a:prstGeom prst="rect">
            <a:avLst/>
          </a:prstGeom>
        </p:spPr>
      </p:pic>
      <p:sp>
        <p:nvSpPr>
          <p:cNvPr id="4" name="Text 1"/>
          <p:cNvSpPr/>
          <p:nvPr/>
        </p:nvSpPr>
        <p:spPr>
          <a:xfrm>
            <a:off x="1924764" y="2064782"/>
            <a:ext cx="4270296" cy="316468"/>
          </a:xfrm>
          <a:prstGeom prst="rect">
            <a:avLst/>
          </a:prstGeom>
          <a:noFill/>
          <a:ln/>
        </p:spPr>
        <p:txBody>
          <a:bodyPr wrap="none" lIns="0" tIns="0" rIns="0" bIns="0" rtlCol="0" anchor="t"/>
          <a:lstStyle/>
          <a:p>
            <a:pPr marL="0" indent="0" algn="l">
              <a:lnSpc>
                <a:spcPts val="245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Vì sao tiếp cận thông tin quan trọng?</a:t>
            </a:r>
            <a:endParaRPr lang="en-US" sz="2200" dirty="0"/>
          </a:p>
        </p:txBody>
      </p:sp>
      <p:pic>
        <p:nvPicPr>
          <p:cNvPr id="5" name="Image 1" descr="preencoded.png"/>
          <p:cNvPicPr>
            <a:picLocks noChangeAspect="1"/>
          </p:cNvPicPr>
          <p:nvPr/>
        </p:nvPicPr>
        <p:blipFill>
          <a:blip r:embed="rId4"/>
          <a:stretch>
            <a:fillRect/>
          </a:stretch>
        </p:blipFill>
        <p:spPr>
          <a:xfrm>
            <a:off x="709136" y="2811304"/>
            <a:ext cx="1013103" cy="1215747"/>
          </a:xfrm>
          <a:prstGeom prst="rect">
            <a:avLst/>
          </a:prstGeom>
        </p:spPr>
      </p:pic>
      <p:sp>
        <p:nvSpPr>
          <p:cNvPr id="6" name="Text 2"/>
          <p:cNvSpPr/>
          <p:nvPr/>
        </p:nvSpPr>
        <p:spPr>
          <a:xfrm>
            <a:off x="1924764" y="3280529"/>
            <a:ext cx="2613898" cy="316468"/>
          </a:xfrm>
          <a:prstGeom prst="rect">
            <a:avLst/>
          </a:prstGeom>
          <a:noFill/>
          <a:ln/>
        </p:spPr>
        <p:txBody>
          <a:bodyPr wrap="none" lIns="0" tIns="0" rIns="0" bIns="0" rtlCol="0" anchor="t"/>
          <a:lstStyle/>
          <a:p>
            <a:pPr marL="0" indent="0" algn="l">
              <a:lnSpc>
                <a:spcPts val="245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Thực tiễn tại Quảng Trị</a:t>
            </a:r>
            <a:endParaRPr lang="en-US" sz="2200" dirty="0"/>
          </a:p>
        </p:txBody>
      </p:sp>
      <p:pic>
        <p:nvPicPr>
          <p:cNvPr id="7" name="Image 2" descr="preencoded.png"/>
          <p:cNvPicPr>
            <a:picLocks noChangeAspect="1"/>
          </p:cNvPicPr>
          <p:nvPr/>
        </p:nvPicPr>
        <p:blipFill>
          <a:blip r:embed="rId5"/>
          <a:stretch>
            <a:fillRect/>
          </a:stretch>
        </p:blipFill>
        <p:spPr>
          <a:xfrm>
            <a:off x="709136" y="4027051"/>
            <a:ext cx="1013103" cy="1215747"/>
          </a:xfrm>
          <a:prstGeom prst="rect">
            <a:avLst/>
          </a:prstGeom>
        </p:spPr>
      </p:pic>
      <p:sp>
        <p:nvSpPr>
          <p:cNvPr id="8" name="Text 3"/>
          <p:cNvSpPr/>
          <p:nvPr/>
        </p:nvSpPr>
        <p:spPr>
          <a:xfrm>
            <a:off x="1924764" y="4496276"/>
            <a:ext cx="2613660" cy="316468"/>
          </a:xfrm>
          <a:prstGeom prst="rect">
            <a:avLst/>
          </a:prstGeom>
          <a:noFill/>
          <a:ln/>
        </p:spPr>
        <p:txBody>
          <a:bodyPr wrap="none" lIns="0" tIns="0" rIns="0" bIns="0" rtlCol="0" anchor="t"/>
          <a:lstStyle/>
          <a:p>
            <a:pPr marL="0" indent="0" algn="l">
              <a:lnSpc>
                <a:spcPts val="245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Chuyển đổi số - cơ hội</a:t>
            </a:r>
            <a:endParaRPr lang="en-US" sz="2200" dirty="0"/>
          </a:p>
        </p:txBody>
      </p:sp>
      <p:pic>
        <p:nvPicPr>
          <p:cNvPr id="9" name="Image 3" descr="preencoded.png"/>
          <p:cNvPicPr>
            <a:picLocks noChangeAspect="1"/>
          </p:cNvPicPr>
          <p:nvPr/>
        </p:nvPicPr>
        <p:blipFill>
          <a:blip r:embed="rId6"/>
          <a:stretch>
            <a:fillRect/>
          </a:stretch>
        </p:blipFill>
        <p:spPr>
          <a:xfrm>
            <a:off x="709136" y="5242798"/>
            <a:ext cx="1013103" cy="1215747"/>
          </a:xfrm>
          <a:prstGeom prst="rect">
            <a:avLst/>
          </a:prstGeom>
        </p:spPr>
      </p:pic>
      <p:sp>
        <p:nvSpPr>
          <p:cNvPr id="10" name="Text 4"/>
          <p:cNvSpPr/>
          <p:nvPr/>
        </p:nvSpPr>
        <p:spPr>
          <a:xfrm>
            <a:off x="1924764" y="5712023"/>
            <a:ext cx="2625804" cy="316468"/>
          </a:xfrm>
          <a:prstGeom prst="rect">
            <a:avLst/>
          </a:prstGeom>
          <a:noFill/>
          <a:ln/>
        </p:spPr>
        <p:txBody>
          <a:bodyPr wrap="none" lIns="0" tIns="0" rIns="0" bIns="0" rtlCol="0" anchor="t"/>
          <a:lstStyle/>
          <a:p>
            <a:pPr marL="0" indent="0" algn="l">
              <a:lnSpc>
                <a:spcPts val="245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Định hướng chiến lược</a:t>
            </a:r>
            <a:endParaRPr lang="en-US" sz="2200" dirty="0"/>
          </a:p>
        </p:txBody>
      </p:sp>
      <p:pic>
        <p:nvPicPr>
          <p:cNvPr id="11" name="Image 4" descr="preencoded.png"/>
          <p:cNvPicPr>
            <a:picLocks noChangeAspect="1"/>
          </p:cNvPicPr>
          <p:nvPr/>
        </p:nvPicPr>
        <p:blipFill>
          <a:blip r:embed="rId7"/>
          <a:stretch>
            <a:fillRect/>
          </a:stretch>
        </p:blipFill>
        <p:spPr>
          <a:xfrm>
            <a:off x="709136" y="6458545"/>
            <a:ext cx="1013103" cy="1215747"/>
          </a:xfrm>
          <a:prstGeom prst="rect">
            <a:avLst/>
          </a:prstGeom>
        </p:spPr>
      </p:pic>
      <p:sp>
        <p:nvSpPr>
          <p:cNvPr id="12" name="Text 5"/>
          <p:cNvSpPr/>
          <p:nvPr/>
        </p:nvSpPr>
        <p:spPr>
          <a:xfrm>
            <a:off x="1924764" y="6927771"/>
            <a:ext cx="2532817" cy="316468"/>
          </a:xfrm>
          <a:prstGeom prst="rect">
            <a:avLst/>
          </a:prstGeom>
          <a:noFill/>
          <a:ln/>
        </p:spPr>
        <p:txBody>
          <a:bodyPr wrap="none" lIns="0" tIns="0" rIns="0" bIns="0" rtlCol="0" anchor="t"/>
          <a:lstStyle/>
          <a:p>
            <a:pPr marL="0" indent="0" algn="l">
              <a:lnSpc>
                <a:spcPts val="2450"/>
              </a:lnSpc>
              <a:buNone/>
            </a:pPr>
            <a:r>
              <a:rPr lang="en-US" sz="2200" dirty="0">
                <a:solidFill>
                  <a:srgbClr val="3C3939"/>
                </a:solidFill>
                <a:latin typeface="Arial" panose="020B0604020202020204" pitchFamily="34" charset="0"/>
                <a:ea typeface="Raleway" pitchFamily="34" charset="-122"/>
                <a:cs typeface="Arial" panose="020B0604020202020204" pitchFamily="34" charset="0"/>
              </a:rPr>
              <a:t>Đề xuất</a:t>
            </a:r>
            <a:endParaRPr lang="en-US" sz="2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68582" y="2347138"/>
            <a:ext cx="5670590" cy="708779"/>
          </a:xfrm>
          <a:prstGeom prst="rect">
            <a:avLst/>
          </a:prstGeom>
          <a:noFill/>
          <a:ln/>
        </p:spPr>
        <p:txBody>
          <a:bodyPr wrap="none" lIns="0" tIns="0" rIns="0" bIns="0" rtlCol="0" anchor="t"/>
          <a:lstStyle/>
          <a:p>
            <a:pPr marL="0" indent="0" algn="l">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HỢP TÁC ĐA BÊN</a:t>
            </a:r>
            <a:endParaRPr lang="en-US" sz="4000" b="1" dirty="0"/>
          </a:p>
        </p:txBody>
      </p:sp>
      <p:sp>
        <p:nvSpPr>
          <p:cNvPr id="4" name="Text 1"/>
          <p:cNvSpPr/>
          <p:nvPr/>
        </p:nvSpPr>
        <p:spPr>
          <a:xfrm>
            <a:off x="568582" y="3622893"/>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1B1B27"/>
                </a:solidFill>
                <a:latin typeface="Arial" panose="020B0604020202020204" pitchFamily="34" charset="0"/>
                <a:ea typeface="Raleway" pitchFamily="34" charset="-122"/>
                <a:cs typeface="Arial" panose="020B0604020202020204" pitchFamily="34" charset="0"/>
              </a:rPr>
              <a:t>Đối tác trong nước:</a:t>
            </a:r>
            <a:endParaRPr lang="en-US" sz="2500" u="sng" dirty="0"/>
          </a:p>
        </p:txBody>
      </p:sp>
      <p:sp>
        <p:nvSpPr>
          <p:cNvPr id="5" name="Text 2"/>
          <p:cNvSpPr/>
          <p:nvPr/>
        </p:nvSpPr>
        <p:spPr>
          <a:xfrm>
            <a:off x="568582" y="4204037"/>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2200" dirty="0" err="1">
                <a:solidFill>
                  <a:srgbClr val="3C3939"/>
                </a:solidFill>
                <a:latin typeface="Arial" panose="020B0604020202020204" pitchFamily="34" charset="0"/>
                <a:ea typeface="Roboto" pitchFamily="34" charset="-122"/>
                <a:cs typeface="Arial" panose="020B0604020202020204" pitchFamily="34" charset="0"/>
              </a:rPr>
              <a:t>Bộ</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Nông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nghiệp</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và</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Môi trường</a:t>
            </a:r>
            <a:endParaRPr lang="en-US" sz="2200" dirty="0"/>
          </a:p>
        </p:txBody>
      </p:sp>
      <p:sp>
        <p:nvSpPr>
          <p:cNvPr id="6" name="Text 3"/>
          <p:cNvSpPr/>
          <p:nvPr/>
        </p:nvSpPr>
        <p:spPr>
          <a:xfrm>
            <a:off x="568582" y="4868823"/>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Các tập đoàn công nghệ</a:t>
            </a:r>
            <a:endParaRPr lang="en-US" sz="2200" dirty="0"/>
          </a:p>
        </p:txBody>
      </p:sp>
      <p:sp>
        <p:nvSpPr>
          <p:cNvPr id="7" name="Text 4"/>
          <p:cNvSpPr/>
          <p:nvPr/>
        </p:nvSpPr>
        <p:spPr>
          <a:xfrm>
            <a:off x="568582" y="5533608"/>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Viện nghiên cứu, trường đại học</a:t>
            </a:r>
            <a:endParaRPr lang="en-US" sz="2200" dirty="0"/>
          </a:p>
        </p:txBody>
      </p:sp>
      <p:sp>
        <p:nvSpPr>
          <p:cNvPr id="8" name="Text 5"/>
          <p:cNvSpPr/>
          <p:nvPr/>
        </p:nvSpPr>
        <p:spPr>
          <a:xfrm>
            <a:off x="4856321" y="3617357"/>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1B1B27"/>
                </a:solidFill>
                <a:latin typeface="Arial" panose="020B0604020202020204" pitchFamily="34" charset="0"/>
                <a:ea typeface="Raleway" pitchFamily="34" charset="-122"/>
                <a:cs typeface="Arial" panose="020B0604020202020204" pitchFamily="34" charset="0"/>
              </a:rPr>
              <a:t>Đối tác quốc tế:</a:t>
            </a:r>
            <a:endParaRPr lang="en-US" sz="2500" u="sng" dirty="0"/>
          </a:p>
        </p:txBody>
      </p:sp>
      <p:sp>
        <p:nvSpPr>
          <p:cNvPr id="9" name="Text 6"/>
          <p:cNvSpPr/>
          <p:nvPr/>
        </p:nvSpPr>
        <p:spPr>
          <a:xfrm>
            <a:off x="4856321" y="4198501"/>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Tổ chức phát triển quốc tế</a:t>
            </a:r>
            <a:endParaRPr lang="en-US" sz="2200" dirty="0"/>
          </a:p>
        </p:txBody>
      </p:sp>
      <p:sp>
        <p:nvSpPr>
          <p:cNvPr id="10" name="Text 7"/>
          <p:cNvSpPr/>
          <p:nvPr/>
        </p:nvSpPr>
        <p:spPr>
          <a:xfrm>
            <a:off x="4856321" y="4863287"/>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Quỹ môi trường toàn cầu</a:t>
            </a:r>
            <a:endParaRPr lang="en-US" sz="2200" dirty="0"/>
          </a:p>
        </p:txBody>
      </p:sp>
      <p:sp>
        <p:nvSpPr>
          <p:cNvPr id="11" name="Text 8"/>
          <p:cNvSpPr/>
          <p:nvPr/>
        </p:nvSpPr>
        <p:spPr>
          <a:xfrm>
            <a:off x="4856321" y="5528072"/>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Đối tác chuyển giao công nghệ</a:t>
            </a:r>
            <a:endParaRPr lang="en-US" sz="2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0" y="2318742"/>
            <a:ext cx="14630400" cy="708779"/>
          </a:xfrm>
          <a:prstGeom prst="rect">
            <a:avLst/>
          </a:prstGeom>
          <a:noFill/>
          <a:ln/>
        </p:spPr>
        <p:txBody>
          <a:bodyPr wrap="none" lIns="0" tIns="0" rIns="0" bIns="0" rtlCol="0" anchor="t"/>
          <a:lstStyle/>
          <a:p>
            <a:pPr marL="0" indent="0" algn="ctr">
              <a:lnSpc>
                <a:spcPts val="5550"/>
              </a:lnSpc>
              <a:buNone/>
            </a:pPr>
            <a:r>
              <a:rPr lang="en-US" sz="4450" b="1" dirty="0">
                <a:solidFill>
                  <a:srgbClr val="1B1B27"/>
                </a:solidFill>
                <a:latin typeface="Arial" panose="020B0604020202020204" pitchFamily="34" charset="0"/>
                <a:ea typeface="Raleway" pitchFamily="34" charset="-122"/>
                <a:cs typeface="Arial" panose="020B0604020202020204" pitchFamily="34" charset="0"/>
              </a:rPr>
              <a:t>DIỄN ĐÀN ĐỔI MỚI SÁNG TẠO</a:t>
            </a:r>
            <a:endParaRPr lang="en-US" sz="4450" b="1" dirty="0"/>
          </a:p>
        </p:txBody>
      </p:sp>
      <p:pic>
        <p:nvPicPr>
          <p:cNvPr id="3" name="Image 0" descr="preencoded.png"/>
          <p:cNvPicPr>
            <a:picLocks noChangeAspect="1"/>
          </p:cNvPicPr>
          <p:nvPr/>
        </p:nvPicPr>
        <p:blipFill>
          <a:blip r:embed="rId3"/>
          <a:stretch>
            <a:fillRect/>
          </a:stretch>
        </p:blipFill>
        <p:spPr>
          <a:xfrm>
            <a:off x="793790" y="3481149"/>
            <a:ext cx="566976" cy="566976"/>
          </a:xfrm>
          <a:prstGeom prst="rect">
            <a:avLst/>
          </a:prstGeom>
        </p:spPr>
      </p:pic>
      <p:sp>
        <p:nvSpPr>
          <p:cNvPr id="4" name="Text 1"/>
          <p:cNvSpPr/>
          <p:nvPr/>
        </p:nvSpPr>
        <p:spPr>
          <a:xfrm>
            <a:off x="793790" y="4331613"/>
            <a:ext cx="2921556"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Hackathon môi trường</a:t>
            </a:r>
            <a:endParaRPr lang="en-US" sz="2500" u="sng" dirty="0"/>
          </a:p>
        </p:txBody>
      </p:sp>
      <p:sp>
        <p:nvSpPr>
          <p:cNvPr id="5" name="Text 2"/>
          <p:cNvSpPr/>
          <p:nvPr/>
        </p:nvSpPr>
        <p:spPr>
          <a:xfrm>
            <a:off x="793790" y="4822031"/>
            <a:ext cx="4158615" cy="725805"/>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Tổ chức các cuộc thi phát triển ứng dụng giải quyết vấn đề môi trường địa phương</a:t>
            </a:r>
            <a:endParaRPr lang="en-US" sz="2200" dirty="0"/>
          </a:p>
        </p:txBody>
      </p:sp>
      <p:pic>
        <p:nvPicPr>
          <p:cNvPr id="6" name="Image 1" descr="preencoded.png"/>
          <p:cNvPicPr>
            <a:picLocks noChangeAspect="1"/>
          </p:cNvPicPr>
          <p:nvPr/>
        </p:nvPicPr>
        <p:blipFill>
          <a:blip r:embed="rId4"/>
          <a:stretch>
            <a:fillRect/>
          </a:stretch>
        </p:blipFill>
        <p:spPr>
          <a:xfrm>
            <a:off x="5235893" y="3481149"/>
            <a:ext cx="566976" cy="566976"/>
          </a:xfrm>
          <a:prstGeom prst="rect">
            <a:avLst/>
          </a:prstGeom>
        </p:spPr>
      </p:pic>
      <p:sp>
        <p:nvSpPr>
          <p:cNvPr id="7" name="Text 3"/>
          <p:cNvSpPr/>
          <p:nvPr/>
        </p:nvSpPr>
        <p:spPr>
          <a:xfrm>
            <a:off x="5235893" y="4331613"/>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Hội thảo cộng đồng</a:t>
            </a:r>
            <a:endParaRPr lang="en-US" sz="2500" u="sng" dirty="0"/>
          </a:p>
        </p:txBody>
      </p:sp>
      <p:sp>
        <p:nvSpPr>
          <p:cNvPr id="8" name="Text 4"/>
          <p:cNvSpPr/>
          <p:nvPr/>
        </p:nvSpPr>
        <p:spPr>
          <a:xfrm>
            <a:off x="5235893" y="4822031"/>
            <a:ext cx="4158615" cy="1088708"/>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Tạo diễn đàn cho người dân đóng góp ý tưởng và phản hồi về các giải pháp môi trường</a:t>
            </a:r>
            <a:endParaRPr lang="en-US" sz="2200" dirty="0"/>
          </a:p>
        </p:txBody>
      </p:sp>
      <p:pic>
        <p:nvPicPr>
          <p:cNvPr id="9" name="Image 2" descr="preencoded.png"/>
          <p:cNvPicPr>
            <a:picLocks noChangeAspect="1"/>
          </p:cNvPicPr>
          <p:nvPr/>
        </p:nvPicPr>
        <p:blipFill>
          <a:blip r:embed="rId5"/>
          <a:stretch>
            <a:fillRect/>
          </a:stretch>
        </p:blipFill>
        <p:spPr>
          <a:xfrm>
            <a:off x="9677995" y="3481149"/>
            <a:ext cx="566976" cy="566976"/>
          </a:xfrm>
          <a:prstGeom prst="rect">
            <a:avLst/>
          </a:prstGeom>
        </p:spPr>
      </p:pic>
      <p:sp>
        <p:nvSpPr>
          <p:cNvPr id="10" name="Text 5"/>
          <p:cNvSpPr/>
          <p:nvPr/>
        </p:nvSpPr>
        <p:spPr>
          <a:xfrm>
            <a:off x="9677995" y="4331613"/>
            <a:ext cx="3430548"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Ươm tạo khởi nghiệp xanh</a:t>
            </a:r>
            <a:endParaRPr lang="en-US" sz="2500" u="sng" dirty="0"/>
          </a:p>
        </p:txBody>
      </p:sp>
      <p:sp>
        <p:nvSpPr>
          <p:cNvPr id="11" name="Text 6"/>
          <p:cNvSpPr/>
          <p:nvPr/>
        </p:nvSpPr>
        <p:spPr>
          <a:xfrm>
            <a:off x="9677995" y="4822031"/>
            <a:ext cx="4158615" cy="725805"/>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Hỗ trợ các dự án khởi nghiệp về công nghệ môi trường và quản lý tài nguyên</a:t>
            </a:r>
            <a:endParaRPr lang="en-US" sz="2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3227427"/>
            <a:ext cx="5670590" cy="708779"/>
          </a:xfrm>
          <a:prstGeom prst="rect">
            <a:avLst/>
          </a:prstGeom>
          <a:noFill/>
          <a:ln/>
        </p:spPr>
        <p:txBody>
          <a:bodyPr wrap="none" lIns="0" tIns="0" rIns="0" bIns="0" rtlCol="0" anchor="t"/>
          <a:lstStyle/>
          <a:p>
            <a:pPr marL="0" indent="0" algn="l">
              <a:lnSpc>
                <a:spcPts val="5550"/>
              </a:lnSpc>
              <a:buNone/>
            </a:pPr>
            <a:r>
              <a:rPr lang="en-US" sz="4000" b="1" dirty="0">
                <a:solidFill>
                  <a:srgbClr val="FFFFFF"/>
                </a:solidFill>
                <a:latin typeface="Arial" panose="020B0604020202020204" pitchFamily="34" charset="0"/>
                <a:ea typeface="Raleway" pitchFamily="34" charset="-122"/>
                <a:cs typeface="Arial" panose="020B0604020202020204" pitchFamily="34" charset="0"/>
              </a:rPr>
              <a:t>TẦM NHÌN TƯƠNG LAI</a:t>
            </a:r>
            <a:endParaRPr lang="en-US" sz="4000" b="1" dirty="0"/>
          </a:p>
        </p:txBody>
      </p:sp>
      <p:sp>
        <p:nvSpPr>
          <p:cNvPr id="4" name="Text 1"/>
          <p:cNvSpPr/>
          <p:nvPr/>
        </p:nvSpPr>
        <p:spPr>
          <a:xfrm>
            <a:off x="6280190" y="4276368"/>
            <a:ext cx="7556421" cy="725805"/>
          </a:xfrm>
          <a:prstGeom prst="rect">
            <a:avLst/>
          </a:prstGeom>
          <a:noFill/>
          <a:ln/>
        </p:spPr>
        <p:txBody>
          <a:bodyPr wrap="square" lIns="0" tIns="0" rIns="0" bIns="0" rtlCol="0" anchor="t"/>
          <a:lstStyle/>
          <a:p>
            <a:pPr marL="0" indent="0" algn="just">
              <a:lnSpc>
                <a:spcPct val="150000"/>
              </a:lnSpc>
              <a:buNone/>
            </a:pPr>
            <a:r>
              <a:rPr lang="en-US" sz="2200" dirty="0">
                <a:solidFill>
                  <a:srgbClr val="FFFFFF"/>
                </a:solidFill>
                <a:latin typeface="Arial" panose="020B0604020202020204" pitchFamily="34" charset="0"/>
                <a:ea typeface="Roboto" pitchFamily="34" charset="-122"/>
                <a:cs typeface="Arial" panose="020B0604020202020204" pitchFamily="34" charset="0"/>
              </a:rPr>
              <a:t>Hướng tới xây dựng chính quyền số, xã hội số theo tinh thần Nghị quyết 57, với người dân là trung tâm của quá trình phục vụ.</a:t>
            </a:r>
            <a:endParaRPr lang="en-US" sz="2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21638" y="566976"/>
            <a:ext cx="5155168" cy="644366"/>
          </a:xfrm>
          <a:prstGeom prst="rect">
            <a:avLst/>
          </a:prstGeom>
          <a:noFill/>
          <a:ln/>
        </p:spPr>
        <p:txBody>
          <a:bodyPr wrap="none" lIns="0" tIns="0" rIns="0" bIns="0" rtlCol="0" anchor="t"/>
          <a:lstStyle/>
          <a:p>
            <a:pPr marL="0" indent="0" algn="l">
              <a:lnSpc>
                <a:spcPts val="50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KẾT LUẬN</a:t>
            </a:r>
            <a:endParaRPr lang="en-US" sz="4000" b="1" dirty="0"/>
          </a:p>
        </p:txBody>
      </p:sp>
      <p:pic>
        <p:nvPicPr>
          <p:cNvPr id="3" name="Image 0" descr="preencoded.png"/>
          <p:cNvPicPr>
            <a:picLocks noChangeAspect="1"/>
          </p:cNvPicPr>
          <p:nvPr/>
        </p:nvPicPr>
        <p:blipFill>
          <a:blip r:embed="rId3"/>
          <a:stretch>
            <a:fillRect/>
          </a:stretch>
        </p:blipFill>
        <p:spPr>
          <a:xfrm>
            <a:off x="721638" y="1752481"/>
            <a:ext cx="6342102" cy="6342102"/>
          </a:xfrm>
          <a:prstGeom prst="rect">
            <a:avLst/>
          </a:prstGeom>
        </p:spPr>
      </p:pic>
      <p:sp>
        <p:nvSpPr>
          <p:cNvPr id="4" name="Text 1"/>
          <p:cNvSpPr/>
          <p:nvPr/>
        </p:nvSpPr>
        <p:spPr>
          <a:xfrm>
            <a:off x="7574280" y="1706047"/>
            <a:ext cx="6342102" cy="659844"/>
          </a:xfrm>
          <a:prstGeom prst="rect">
            <a:avLst/>
          </a:prstGeom>
          <a:noFill/>
          <a:ln/>
        </p:spPr>
        <p:txBody>
          <a:bodyPr wrap="square" lIns="0" tIns="0" rIns="0" bIns="0" rtlCol="0" anchor="t"/>
          <a:lstStyle/>
          <a:p>
            <a:pPr marL="342900" indent="-342900" algn="l">
              <a:lnSpc>
                <a:spcPts val="25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Thực hiện tốt Luật Tiếp cận thông tin bảo đảm quyền của công dân</a:t>
            </a:r>
            <a:endParaRPr lang="en-US" sz="2200" dirty="0"/>
          </a:p>
        </p:txBody>
      </p:sp>
      <p:sp>
        <p:nvSpPr>
          <p:cNvPr id="5" name="Text 2"/>
          <p:cNvSpPr/>
          <p:nvPr/>
        </p:nvSpPr>
        <p:spPr>
          <a:xfrm>
            <a:off x="7574280" y="2600559"/>
            <a:ext cx="6342102" cy="329922"/>
          </a:xfrm>
          <a:prstGeom prst="rect">
            <a:avLst/>
          </a:prstGeom>
          <a:noFill/>
          <a:ln/>
        </p:spPr>
        <p:txBody>
          <a:bodyPr wrap="none" lIns="0" tIns="0" rIns="0" bIns="0" rtlCol="0" anchor="t"/>
          <a:lstStyle/>
          <a:p>
            <a:pPr marL="342900" indent="-342900" algn="l">
              <a:lnSpc>
                <a:spcPts val="25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Nâng cao hiệu quả quản lý nhà nước</a:t>
            </a:r>
            <a:endParaRPr lang="en-US" sz="2200" dirty="0"/>
          </a:p>
        </p:txBody>
      </p:sp>
      <p:sp>
        <p:nvSpPr>
          <p:cNvPr id="6" name="Text 3"/>
          <p:cNvSpPr/>
          <p:nvPr/>
        </p:nvSpPr>
        <p:spPr>
          <a:xfrm>
            <a:off x="7574280" y="3165149"/>
            <a:ext cx="6342102" cy="329922"/>
          </a:xfrm>
          <a:prstGeom prst="rect">
            <a:avLst/>
          </a:prstGeom>
          <a:noFill/>
          <a:ln/>
        </p:spPr>
        <p:txBody>
          <a:bodyPr wrap="none" lIns="0" tIns="0" rIns="0" bIns="0" rtlCol="0" anchor="t"/>
          <a:lstStyle/>
          <a:p>
            <a:pPr marL="342900" indent="-342900" algn="l">
              <a:lnSpc>
                <a:spcPts val="25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Thu hút sự tham gia xã hội, cộng đồng</a:t>
            </a:r>
            <a:endParaRPr lang="en-US" sz="2200" dirty="0"/>
          </a:p>
        </p:txBody>
      </p:sp>
      <p:sp>
        <p:nvSpPr>
          <p:cNvPr id="7" name="Text 4"/>
          <p:cNvSpPr/>
          <p:nvPr/>
        </p:nvSpPr>
        <p:spPr>
          <a:xfrm>
            <a:off x="7574280" y="3729739"/>
            <a:ext cx="6342102" cy="329922"/>
          </a:xfrm>
          <a:prstGeom prst="rect">
            <a:avLst/>
          </a:prstGeom>
          <a:noFill/>
          <a:ln/>
        </p:spPr>
        <p:txBody>
          <a:bodyPr wrap="none" lIns="0" tIns="0" rIns="0" bIns="0" rtlCol="0" anchor="t"/>
          <a:lstStyle/>
          <a:p>
            <a:pPr marL="342900" indent="-342900" algn="l">
              <a:lnSpc>
                <a:spcPts val="25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Thúc đẩy phát triển bền vững</a:t>
            </a:r>
            <a:endParaRPr lang="en-US" sz="2200" dirty="0"/>
          </a:p>
        </p:txBody>
      </p:sp>
      <p:sp>
        <p:nvSpPr>
          <p:cNvPr id="8" name="Text 5"/>
          <p:cNvSpPr/>
          <p:nvPr/>
        </p:nvSpPr>
        <p:spPr>
          <a:xfrm>
            <a:off x="7574280" y="4294330"/>
            <a:ext cx="6342102" cy="329922"/>
          </a:xfrm>
          <a:prstGeom prst="rect">
            <a:avLst/>
          </a:prstGeom>
          <a:noFill/>
          <a:ln/>
        </p:spPr>
        <p:txBody>
          <a:bodyPr wrap="none" lIns="0" tIns="0" rIns="0" bIns="0" rtlCol="0" anchor="t"/>
          <a:lstStyle/>
          <a:p>
            <a:pPr marL="342900" indent="-342900" algn="l">
              <a:lnSpc>
                <a:spcPts val="2550"/>
              </a:lnSpc>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Chuyển đổi số là chuyển đổi tư duy, đặt người dân </a:t>
            </a:r>
          </a:p>
          <a:p>
            <a:pPr algn="l">
              <a:lnSpc>
                <a:spcPts val="2550"/>
              </a:lnSpc>
              <a:buSzPct val="100000"/>
            </a:pPr>
            <a:r>
              <a:rPr lang="en-US" sz="2200" dirty="0">
                <a:solidFill>
                  <a:srgbClr val="3C3939"/>
                </a:solidFill>
                <a:latin typeface="Arial" panose="020B0604020202020204" pitchFamily="34" charset="0"/>
                <a:ea typeface="Roboto" pitchFamily="34" charset="-122"/>
                <a:cs typeface="Arial" panose="020B0604020202020204" pitchFamily="34" charset="0"/>
              </a:rPr>
              <a:t>vào trung tâm</a:t>
            </a:r>
            <a:endParaRPr lang="en-US" sz="2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89" y="2145327"/>
            <a:ext cx="5670590" cy="708779"/>
          </a:xfrm>
          <a:prstGeom prst="rect">
            <a:avLst/>
          </a:prstGeom>
          <a:noFill/>
          <a:ln/>
        </p:spPr>
        <p:txBody>
          <a:bodyPr wrap="none" lIns="0" tIns="0" rIns="0" bIns="0" rtlCol="0" anchor="t"/>
          <a:lstStyle/>
          <a:p>
            <a:pPr marL="0" indent="0" algn="l">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CẢM ƠN</a:t>
            </a:r>
            <a:endParaRPr lang="en-US" sz="4000" b="1" dirty="0"/>
          </a:p>
        </p:txBody>
      </p:sp>
      <p:sp>
        <p:nvSpPr>
          <p:cNvPr id="4" name="Text 1"/>
          <p:cNvSpPr/>
          <p:nvPr/>
        </p:nvSpPr>
        <p:spPr>
          <a:xfrm>
            <a:off x="6620352" y="3147179"/>
            <a:ext cx="7216259" cy="1451610"/>
          </a:xfrm>
          <a:prstGeom prst="rect">
            <a:avLst/>
          </a:prstGeom>
          <a:noFill/>
          <a:ln/>
        </p:spPr>
        <p:txBody>
          <a:bodyPr wrap="square" lIns="0" tIns="0" rIns="0" bIns="0" rtlCol="0" anchor="t"/>
          <a:lstStyle/>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"Chuyển đổi số không đơn thuần là chuyển từ giấy sang máy tính. Chuyển đổi số thực sự là chuyển đổi tư duy, là đặt người dân vào trung tâm của quá trình phục vụ. Và tiếp cận thông tin là điểm xuất phát cho mọi hành động hiệu quả."</a:t>
            </a:r>
            <a:endParaRPr lang="en-US" sz="2200" dirty="0"/>
          </a:p>
        </p:txBody>
      </p:sp>
      <p:sp>
        <p:nvSpPr>
          <p:cNvPr id="5" name="Shape 2"/>
          <p:cNvSpPr/>
          <p:nvPr/>
        </p:nvSpPr>
        <p:spPr>
          <a:xfrm>
            <a:off x="6280189" y="3349227"/>
            <a:ext cx="45719" cy="2217063"/>
          </a:xfrm>
          <a:prstGeom prst="rect">
            <a:avLst/>
          </a:prstGeom>
          <a:solidFill>
            <a:srgbClr val="1B1B27"/>
          </a:solidFill>
          <a:ln/>
        </p:spPr>
      </p:sp>
      <p:sp>
        <p:nvSpPr>
          <p:cNvPr id="6" name="Text 3"/>
          <p:cNvSpPr/>
          <p:nvPr/>
        </p:nvSpPr>
        <p:spPr>
          <a:xfrm>
            <a:off x="6280190" y="6297811"/>
            <a:ext cx="7556421" cy="362903"/>
          </a:xfrm>
          <a:prstGeom prst="rect">
            <a:avLst/>
          </a:prstGeom>
          <a:noFill/>
          <a:ln/>
        </p:spPr>
        <p:txBody>
          <a:bodyPr wrap="none" lIns="0" tIns="0" rIns="0" bIns="0" rtlCol="0" anchor="t"/>
          <a:lstStyle/>
          <a:p>
            <a:pPr marL="0" indent="0" algn="ctr">
              <a:lnSpc>
                <a:spcPts val="2850"/>
              </a:lnSpc>
              <a:buNone/>
            </a:pPr>
            <a:r>
              <a:rPr lang="en-US" sz="2000" i="1" dirty="0">
                <a:solidFill>
                  <a:srgbClr val="3C3939"/>
                </a:solidFill>
                <a:latin typeface="Arial" panose="020B0604020202020204" pitchFamily="34" charset="0"/>
                <a:ea typeface="Roboto" pitchFamily="34" charset="-122"/>
                <a:cs typeface="Arial" panose="020B0604020202020204" pitchFamily="34" charset="0"/>
              </a:rPr>
              <a:t>Xin chúc Hội thảo thành công tốt đẹp. Trân trọng cảm ơn!</a:t>
            </a:r>
            <a:endParaRPr lang="en-US" sz="20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0" y="2146697"/>
            <a:ext cx="14630400" cy="708779"/>
          </a:xfrm>
          <a:prstGeom prst="rect">
            <a:avLst/>
          </a:prstGeom>
          <a:noFill/>
          <a:ln/>
        </p:spPr>
        <p:txBody>
          <a:bodyPr wrap="none" lIns="0" tIns="0" rIns="0" bIns="0" rtlCol="0" anchor="t"/>
          <a:lstStyle/>
          <a:p>
            <a:pPr marL="0" indent="0" algn="ctr">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VÌ SAO TIẾP CẬN THÔNG TIN QUAN TRỌNG?</a:t>
            </a:r>
            <a:endParaRPr lang="en-US" sz="4000" b="1" dirty="0"/>
          </a:p>
        </p:txBody>
      </p:sp>
      <p:sp>
        <p:nvSpPr>
          <p:cNvPr id="3" name="Shape 1"/>
          <p:cNvSpPr/>
          <p:nvPr/>
        </p:nvSpPr>
        <p:spPr>
          <a:xfrm>
            <a:off x="793790" y="3309104"/>
            <a:ext cx="4196358" cy="3326827"/>
          </a:xfrm>
          <a:prstGeom prst="roundRect">
            <a:avLst>
              <a:gd name="adj" fmla="val 3435"/>
            </a:avLst>
          </a:prstGeom>
          <a:solidFill>
            <a:srgbClr val="E1E1EA"/>
          </a:solidFill>
          <a:ln w="7620">
            <a:solidFill>
              <a:srgbClr val="C7C7D0"/>
            </a:solidFill>
            <a:prstDash val="solid"/>
          </a:ln>
        </p:spPr>
      </p:sp>
      <p:sp>
        <p:nvSpPr>
          <p:cNvPr id="4" name="Text 2"/>
          <p:cNvSpPr/>
          <p:nvPr/>
        </p:nvSpPr>
        <p:spPr>
          <a:xfrm>
            <a:off x="1028224" y="3543538"/>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Ảnh hưởng trực tiếp</a:t>
            </a:r>
            <a:endParaRPr lang="en-US" sz="2500" u="sng" dirty="0"/>
          </a:p>
        </p:txBody>
      </p:sp>
      <p:sp>
        <p:nvSpPr>
          <p:cNvPr id="5" name="Text 3"/>
          <p:cNvSpPr/>
          <p:nvPr/>
        </p:nvSpPr>
        <p:spPr>
          <a:xfrm>
            <a:off x="1028224" y="4033957"/>
            <a:ext cx="3727490" cy="1451610"/>
          </a:xfrm>
          <a:prstGeom prst="rect">
            <a:avLst/>
          </a:prstGeom>
          <a:noFill/>
          <a:ln/>
        </p:spPr>
        <p:txBody>
          <a:bodyPr wrap="square" lIns="0" tIns="0" rIns="0" bIns="0" rtlCol="0" anchor="t"/>
          <a:lstStyle/>
          <a:p>
            <a:pPr marL="0" indent="0" algn="just">
              <a:lnSpc>
                <a:spcPct val="150000"/>
              </a:lnSpc>
              <a:buNone/>
            </a:pP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Nông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nghiệp</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và </a:t>
            </a:r>
            <a:r>
              <a:rPr lang="en-US" sz="2200" dirty="0" err="1">
                <a:solidFill>
                  <a:srgbClr val="3C3939"/>
                </a:solidFill>
                <a:latin typeface="Arial" panose="020B0604020202020204" pitchFamily="34" charset="0"/>
                <a:ea typeface="Roboto" pitchFamily="34" charset="-122"/>
                <a:cs typeface="Arial" panose="020B0604020202020204" pitchFamily="34" charset="0"/>
              </a:rPr>
              <a:t>môi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trường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là</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lĩnh</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vực</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có</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ảnh hưởng trực tiếp đến đời sống người dân, đến sự phát triển bền vững của địa phương và quốc gia.</a:t>
            </a:r>
            <a:endParaRPr lang="en-US" sz="2200" dirty="0"/>
          </a:p>
        </p:txBody>
      </p:sp>
      <p:sp>
        <p:nvSpPr>
          <p:cNvPr id="6" name="Shape 4"/>
          <p:cNvSpPr/>
          <p:nvPr/>
        </p:nvSpPr>
        <p:spPr>
          <a:xfrm>
            <a:off x="5216962" y="3309104"/>
            <a:ext cx="4196358" cy="4279051"/>
          </a:xfrm>
          <a:prstGeom prst="roundRect">
            <a:avLst>
              <a:gd name="adj" fmla="val 3435"/>
            </a:avLst>
          </a:prstGeom>
          <a:solidFill>
            <a:srgbClr val="E1E1EA"/>
          </a:solidFill>
          <a:ln w="7620">
            <a:solidFill>
              <a:srgbClr val="C7C7D0"/>
            </a:solidFill>
            <a:prstDash val="solid"/>
          </a:ln>
        </p:spPr>
      </p:sp>
      <p:sp>
        <p:nvSpPr>
          <p:cNvPr id="7" name="Text 5"/>
          <p:cNvSpPr/>
          <p:nvPr/>
        </p:nvSpPr>
        <p:spPr>
          <a:xfrm>
            <a:off x="5451396" y="3543538"/>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Thông tin thiết yếu</a:t>
            </a:r>
            <a:endParaRPr lang="en-US" sz="2500" u="sng" dirty="0"/>
          </a:p>
        </p:txBody>
      </p:sp>
      <p:sp>
        <p:nvSpPr>
          <p:cNvPr id="8" name="Text 6"/>
          <p:cNvSpPr/>
          <p:nvPr/>
        </p:nvSpPr>
        <p:spPr>
          <a:xfrm>
            <a:off x="5451396" y="4033957"/>
            <a:ext cx="3727490" cy="1814513"/>
          </a:xfrm>
          <a:prstGeom prst="rect">
            <a:avLst/>
          </a:prstGeom>
          <a:noFill/>
          <a:ln/>
        </p:spPr>
        <p:txBody>
          <a:bodyPr wrap="square" lIns="0" tIns="0" rIns="0" bIns="0" rtlCol="0" anchor="t"/>
          <a:lstStyle/>
          <a:p>
            <a:pPr marL="0" indent="0" algn="just">
              <a:lnSpc>
                <a:spcPct val="150000"/>
              </a:lnSpc>
              <a:buNone/>
            </a:pPr>
            <a:r>
              <a:rPr lang="en-US" sz="2200" dirty="0" err="1" smtClean="0">
                <a:solidFill>
                  <a:srgbClr val="3C3939"/>
                </a:solidFill>
                <a:latin typeface="Arial" panose="020B0604020202020204" pitchFamily="34" charset="0"/>
                <a:ea typeface="Roboto" pitchFamily="34" charset="-122"/>
                <a:cs typeface="Arial" panose="020B0604020202020204" pitchFamily="34" charset="0"/>
              </a:rPr>
              <a:t>Kế</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hoạch</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phát</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triển</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Nông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nghiệp</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q</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uy</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hoạch</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và</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hiện</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trạng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sử</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dụng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đất</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rừng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khóang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sản</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chất lượng môi trường, cảnh báo thiên tai, </a:t>
            </a:r>
            <a:r>
              <a:rPr lang="en-US" sz="2200" dirty="0" smtClean="0">
                <a:solidFill>
                  <a:srgbClr val="3C3939"/>
                </a:solidFill>
                <a:latin typeface="Arial" panose="020B0604020202020204" pitchFamily="34" charset="0"/>
                <a:ea typeface="Roboto" pitchFamily="34" charset="-122"/>
                <a:cs typeface="Arial" panose="020B0604020202020204" pitchFamily="34" charset="0"/>
              </a:rPr>
              <a:t>BĐKH…</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a:solidFill>
                  <a:srgbClr val="3C3939"/>
                </a:solidFill>
                <a:latin typeface="Arial" panose="020B0604020202020204" pitchFamily="34" charset="0"/>
                <a:ea typeface="Roboto" pitchFamily="34" charset="-122"/>
                <a:cs typeface="Arial" panose="020B0604020202020204" pitchFamily="34" charset="0"/>
              </a:rPr>
              <a:t>là những thông tin thiết yếu.</a:t>
            </a:r>
            <a:endParaRPr lang="en-US" sz="2200" dirty="0"/>
          </a:p>
        </p:txBody>
      </p:sp>
      <p:sp>
        <p:nvSpPr>
          <p:cNvPr id="9" name="Shape 7"/>
          <p:cNvSpPr/>
          <p:nvPr/>
        </p:nvSpPr>
        <p:spPr>
          <a:xfrm>
            <a:off x="9640133" y="3309104"/>
            <a:ext cx="4196358" cy="3326827"/>
          </a:xfrm>
          <a:prstGeom prst="roundRect">
            <a:avLst>
              <a:gd name="adj" fmla="val 3435"/>
            </a:avLst>
          </a:prstGeom>
          <a:solidFill>
            <a:srgbClr val="E1E1EA"/>
          </a:solidFill>
          <a:ln w="7620">
            <a:solidFill>
              <a:srgbClr val="C7C7D0"/>
            </a:solidFill>
            <a:prstDash val="solid"/>
          </a:ln>
        </p:spPr>
      </p:sp>
      <p:sp>
        <p:nvSpPr>
          <p:cNvPr id="10" name="Text 8"/>
          <p:cNvSpPr/>
          <p:nvPr/>
        </p:nvSpPr>
        <p:spPr>
          <a:xfrm>
            <a:off x="9874568" y="3543538"/>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Thách thức hiện tại</a:t>
            </a:r>
            <a:endParaRPr lang="en-US" sz="2500" u="sng" dirty="0"/>
          </a:p>
        </p:txBody>
      </p:sp>
      <p:sp>
        <p:nvSpPr>
          <p:cNvPr id="11" name="Text 9"/>
          <p:cNvSpPr/>
          <p:nvPr/>
        </p:nvSpPr>
        <p:spPr>
          <a:xfrm>
            <a:off x="9874568" y="4033957"/>
            <a:ext cx="3727490" cy="1088708"/>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Người dân, doanh nghiệp, địa phương vẫn gặp khó khăn trong việc tiếp cận các loại thông tin này.</a:t>
            </a:r>
            <a:endParaRPr lang="en-US" sz="2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27503"/>
            <a:ext cx="7389495" cy="708779"/>
          </a:xfrm>
          <a:prstGeom prst="rect">
            <a:avLst/>
          </a:prstGeom>
          <a:noFill/>
          <a:ln/>
        </p:spPr>
        <p:txBody>
          <a:bodyPr wrap="none" lIns="0" tIns="0" rIns="0" bIns="0" rtlCol="0" anchor="t"/>
          <a:lstStyle/>
          <a:p>
            <a:pPr marL="0" indent="0" algn="l">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RÀO CẢN TIẾP CẬN THÔNG TIN</a:t>
            </a:r>
            <a:endParaRPr lang="en-US" sz="4000" b="1" dirty="0"/>
          </a:p>
        </p:txBody>
      </p:sp>
      <p:sp>
        <p:nvSpPr>
          <p:cNvPr id="4" name="Shape 1"/>
          <p:cNvSpPr/>
          <p:nvPr/>
        </p:nvSpPr>
        <p:spPr>
          <a:xfrm>
            <a:off x="6280190" y="2976442"/>
            <a:ext cx="3664744" cy="2384407"/>
          </a:xfrm>
          <a:prstGeom prst="roundRect">
            <a:avLst>
              <a:gd name="adj" fmla="val 5504"/>
            </a:avLst>
          </a:prstGeom>
          <a:solidFill>
            <a:srgbClr val="FFFFFF">
              <a:alpha val="95000"/>
            </a:srgbClr>
          </a:solidFill>
          <a:ln w="30480">
            <a:solidFill>
              <a:srgbClr val="C7C7D0"/>
            </a:solidFill>
            <a:prstDash val="solid"/>
          </a:ln>
        </p:spPr>
      </p:sp>
      <p:sp>
        <p:nvSpPr>
          <p:cNvPr id="5" name="Text 2"/>
          <p:cNvSpPr/>
          <p:nvPr/>
        </p:nvSpPr>
        <p:spPr>
          <a:xfrm>
            <a:off x="6537484" y="3233738"/>
            <a:ext cx="2835235" cy="354330"/>
          </a:xfrm>
          <a:prstGeom prst="rect">
            <a:avLst/>
          </a:prstGeom>
          <a:noFill/>
          <a:ln/>
        </p:spPr>
        <p:txBody>
          <a:bodyPr wrap="none" lIns="0" tIns="0" rIns="0" bIns="0" rtlCol="0" anchor="t"/>
          <a:lstStyle/>
          <a:p>
            <a:pPr marL="0" indent="0" algn="just">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Thiếu minh bạch</a:t>
            </a:r>
            <a:endParaRPr lang="en-US" sz="2500" u="sng" dirty="0"/>
          </a:p>
        </p:txBody>
      </p:sp>
      <p:sp>
        <p:nvSpPr>
          <p:cNvPr id="6" name="Text 3"/>
          <p:cNvSpPr/>
          <p:nvPr/>
        </p:nvSpPr>
        <p:spPr>
          <a:xfrm>
            <a:off x="6537484" y="3724156"/>
            <a:ext cx="3150156" cy="725805"/>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Thông tin không được công khai đầy đủ hoặc khó tìm kiếm</a:t>
            </a:r>
            <a:endParaRPr lang="en-US" sz="2200" dirty="0"/>
          </a:p>
        </p:txBody>
      </p:sp>
      <p:sp>
        <p:nvSpPr>
          <p:cNvPr id="7" name="Shape 4"/>
          <p:cNvSpPr/>
          <p:nvPr/>
        </p:nvSpPr>
        <p:spPr>
          <a:xfrm>
            <a:off x="10171748" y="2976443"/>
            <a:ext cx="3664863" cy="2384406"/>
          </a:xfrm>
          <a:prstGeom prst="roundRect">
            <a:avLst>
              <a:gd name="adj" fmla="val 5504"/>
            </a:avLst>
          </a:prstGeom>
          <a:solidFill>
            <a:srgbClr val="FFFFFF">
              <a:alpha val="95000"/>
            </a:srgbClr>
          </a:solidFill>
          <a:ln w="30480">
            <a:solidFill>
              <a:srgbClr val="C7C7D0"/>
            </a:solidFill>
            <a:prstDash val="solid"/>
          </a:ln>
        </p:spPr>
      </p:sp>
      <p:sp>
        <p:nvSpPr>
          <p:cNvPr id="8" name="Text 5"/>
          <p:cNvSpPr/>
          <p:nvPr/>
        </p:nvSpPr>
        <p:spPr>
          <a:xfrm>
            <a:off x="10429042" y="3233738"/>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Thiếu cập nhật</a:t>
            </a:r>
            <a:endParaRPr lang="en-US" sz="2500" u="sng" dirty="0"/>
          </a:p>
        </p:txBody>
      </p:sp>
      <p:sp>
        <p:nvSpPr>
          <p:cNvPr id="9" name="Text 6"/>
          <p:cNvSpPr/>
          <p:nvPr/>
        </p:nvSpPr>
        <p:spPr>
          <a:xfrm>
            <a:off x="10429042" y="3724156"/>
            <a:ext cx="3150275" cy="725805"/>
          </a:xfrm>
          <a:prstGeom prst="rect">
            <a:avLst/>
          </a:prstGeom>
          <a:noFill/>
          <a:ln/>
        </p:spPr>
        <p:txBody>
          <a:bodyPr wrap="square" lIns="0" tIns="0" rIns="0" bIns="0" rtlCol="0" anchor="t"/>
          <a:lstStyle/>
          <a:p>
            <a:pPr marL="0" indent="0" algn="l">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Dữ liệu lỗi thời không đáp ứng nhu cầu thực tế</a:t>
            </a:r>
            <a:endParaRPr lang="en-US" sz="2200" dirty="0"/>
          </a:p>
        </p:txBody>
      </p:sp>
      <p:sp>
        <p:nvSpPr>
          <p:cNvPr id="10" name="Shape 7"/>
          <p:cNvSpPr/>
          <p:nvPr/>
        </p:nvSpPr>
        <p:spPr>
          <a:xfrm>
            <a:off x="6280190" y="5618142"/>
            <a:ext cx="7556421" cy="1367909"/>
          </a:xfrm>
          <a:prstGeom prst="roundRect">
            <a:avLst>
              <a:gd name="adj" fmla="val 6964"/>
            </a:avLst>
          </a:prstGeom>
          <a:solidFill>
            <a:srgbClr val="FFFFFF">
              <a:alpha val="95000"/>
            </a:srgbClr>
          </a:solidFill>
          <a:ln w="30480">
            <a:solidFill>
              <a:srgbClr val="C7C7D0"/>
            </a:solidFill>
            <a:prstDash val="solid"/>
          </a:ln>
        </p:spPr>
      </p:sp>
      <p:sp>
        <p:nvSpPr>
          <p:cNvPr id="11" name="Text 8"/>
          <p:cNvSpPr/>
          <p:nvPr/>
        </p:nvSpPr>
        <p:spPr>
          <a:xfrm>
            <a:off x="6537484" y="5875436"/>
            <a:ext cx="2835235"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Rào cản kỹ thuật</a:t>
            </a:r>
            <a:endParaRPr lang="en-US" sz="2500" u="sng" dirty="0"/>
          </a:p>
        </p:txBody>
      </p:sp>
      <p:sp>
        <p:nvSpPr>
          <p:cNvPr id="12" name="Text 9"/>
          <p:cNvSpPr/>
          <p:nvPr/>
        </p:nvSpPr>
        <p:spPr>
          <a:xfrm>
            <a:off x="6537484" y="6365855"/>
            <a:ext cx="7041832" cy="362903"/>
          </a:xfrm>
          <a:prstGeom prst="rect">
            <a:avLst/>
          </a:prstGeom>
          <a:noFill/>
          <a:ln/>
        </p:spPr>
        <p:txBody>
          <a:bodyPr wrap="none" lIns="0" tIns="0" rIns="0" bIns="0" rtlCol="0" anchor="t"/>
          <a:lstStyle/>
          <a:p>
            <a:pPr marL="0" indent="0" algn="l">
              <a:lnSpc>
                <a:spcPts val="285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Hạn chế về công nghệ và khả năng tiếp cận</a:t>
            </a:r>
            <a:endParaRPr lang="en-US" sz="2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0" y="530860"/>
            <a:ext cx="14630399" cy="588883"/>
          </a:xfrm>
          <a:prstGeom prst="rect">
            <a:avLst/>
          </a:prstGeom>
          <a:noFill/>
          <a:ln/>
        </p:spPr>
        <p:txBody>
          <a:bodyPr wrap="none" lIns="0" tIns="0" rIns="0" bIns="0" rtlCol="0" anchor="t"/>
          <a:lstStyle/>
          <a:p>
            <a:pPr marL="0" indent="0" algn="ctr">
              <a:lnSpc>
                <a:spcPts val="4600"/>
              </a:lnSpc>
              <a:buNone/>
            </a:pPr>
            <a:r>
              <a:rPr lang="en-US" sz="3700" b="1" dirty="0">
                <a:solidFill>
                  <a:srgbClr val="1B1B27"/>
                </a:solidFill>
                <a:latin typeface="Arial" panose="020B0604020202020204" pitchFamily="34" charset="0"/>
                <a:ea typeface="Raleway" pitchFamily="34" charset="-122"/>
                <a:cs typeface="Arial" panose="020B0604020202020204" pitchFamily="34" charset="0"/>
              </a:rPr>
              <a:t>Ý NGHĨA CỦA VIỆC THỰC THI LUẬT TIẾP CẬN THÔNG TIN</a:t>
            </a:r>
            <a:endParaRPr lang="en-US" sz="3700" b="1" dirty="0"/>
          </a:p>
        </p:txBody>
      </p:sp>
      <p:pic>
        <p:nvPicPr>
          <p:cNvPr id="3" name="Image 0" descr="preencoded.png"/>
          <p:cNvPicPr>
            <a:picLocks noChangeAspect="1"/>
          </p:cNvPicPr>
          <p:nvPr/>
        </p:nvPicPr>
        <p:blipFill>
          <a:blip r:embed="rId3"/>
          <a:stretch>
            <a:fillRect/>
          </a:stretch>
        </p:blipFill>
        <p:spPr>
          <a:xfrm>
            <a:off x="659487" y="1601629"/>
            <a:ext cx="6425922" cy="6425922"/>
          </a:xfrm>
          <a:prstGeom prst="rect">
            <a:avLst/>
          </a:prstGeom>
        </p:spPr>
      </p:pic>
      <p:sp>
        <p:nvSpPr>
          <p:cNvPr id="4" name="Text 1"/>
          <p:cNvSpPr/>
          <p:nvPr/>
        </p:nvSpPr>
        <p:spPr>
          <a:xfrm>
            <a:off x="7552611" y="1559243"/>
            <a:ext cx="6425922" cy="301466"/>
          </a:xfrm>
          <a:prstGeom prst="rect">
            <a:avLst/>
          </a:prstGeom>
          <a:noFill/>
          <a:ln/>
        </p:spPr>
        <p:txBody>
          <a:bodyPr wrap="none" lIns="0" tIns="0" rIns="0" bIns="0" rtlCol="0" anchor="t"/>
          <a:lstStyle/>
          <a:p>
            <a:pPr marL="342900" indent="-342900" algn="just">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Không chỉ là nghĩa vụ pháp lý</a:t>
            </a:r>
            <a:endParaRPr lang="en-US" sz="2200" dirty="0"/>
          </a:p>
        </p:txBody>
      </p:sp>
      <p:sp>
        <p:nvSpPr>
          <p:cNvPr id="5" name="Text 2"/>
          <p:cNvSpPr/>
          <p:nvPr/>
        </p:nvSpPr>
        <p:spPr>
          <a:xfrm>
            <a:off x="7552611" y="2122766"/>
            <a:ext cx="6425922" cy="301466"/>
          </a:xfrm>
          <a:prstGeom prst="rect">
            <a:avLst/>
          </a:prstGeom>
          <a:noFill/>
          <a:ln/>
        </p:spPr>
        <p:txBody>
          <a:bodyPr wrap="none" lIns="0" tIns="0" rIns="0" bIns="0" rtlCol="0" anchor="t"/>
          <a:lstStyle/>
          <a:p>
            <a:pPr marL="342900" indent="-342900" algn="just">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Chìa khóa tăng cường sự tin tưởng</a:t>
            </a:r>
            <a:endParaRPr lang="en-US" sz="2200" dirty="0"/>
          </a:p>
        </p:txBody>
      </p:sp>
      <p:sp>
        <p:nvSpPr>
          <p:cNvPr id="6" name="Text 3"/>
          <p:cNvSpPr/>
          <p:nvPr/>
        </p:nvSpPr>
        <p:spPr>
          <a:xfrm>
            <a:off x="7552611" y="2686289"/>
            <a:ext cx="6425922" cy="301466"/>
          </a:xfrm>
          <a:prstGeom prst="rect">
            <a:avLst/>
          </a:prstGeom>
          <a:noFill/>
          <a:ln/>
        </p:spPr>
        <p:txBody>
          <a:bodyPr wrap="none" lIns="0" tIns="0" rIns="0" bIns="0" rtlCol="0" anchor="t"/>
          <a:lstStyle/>
          <a:p>
            <a:pPr marL="342900" indent="-342900" algn="just">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Nâng cao hiệu quả quản lý nhà nước</a:t>
            </a:r>
            <a:endParaRPr lang="en-US" sz="2200" dirty="0"/>
          </a:p>
        </p:txBody>
      </p:sp>
      <p:sp>
        <p:nvSpPr>
          <p:cNvPr id="7" name="Text 4"/>
          <p:cNvSpPr/>
          <p:nvPr/>
        </p:nvSpPr>
        <p:spPr>
          <a:xfrm>
            <a:off x="7552611" y="3249812"/>
            <a:ext cx="6425922" cy="301466"/>
          </a:xfrm>
          <a:prstGeom prst="rect">
            <a:avLst/>
          </a:prstGeom>
          <a:noFill/>
          <a:ln/>
        </p:spPr>
        <p:txBody>
          <a:bodyPr wrap="none" lIns="0" tIns="0" rIns="0" bIns="0" rtlCol="0" anchor="t"/>
          <a:lstStyle/>
          <a:p>
            <a:pPr marL="342900" indent="-342900" algn="just">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Thúc đẩy sự tham gia tích cực của cộng đồng</a:t>
            </a:r>
            <a:endParaRPr lang="en-US" sz="2200" dirty="0"/>
          </a:p>
        </p:txBody>
      </p:sp>
      <p:sp>
        <p:nvSpPr>
          <p:cNvPr id="8" name="Text 5"/>
          <p:cNvSpPr/>
          <p:nvPr/>
        </p:nvSpPr>
        <p:spPr>
          <a:xfrm>
            <a:off x="7552611" y="3813334"/>
            <a:ext cx="6425922" cy="301466"/>
          </a:xfrm>
          <a:prstGeom prst="rect">
            <a:avLst/>
          </a:prstGeom>
          <a:noFill/>
          <a:ln/>
        </p:spPr>
        <p:txBody>
          <a:bodyPr wrap="none" lIns="0" tIns="0" rIns="0" bIns="0" rtlCol="0" anchor="t"/>
          <a:lstStyle/>
          <a:p>
            <a:pPr marL="342900" indent="-342900" algn="just">
              <a:buSzPct val="100000"/>
              <a:buChar char="•"/>
            </a:pPr>
            <a:r>
              <a:rPr lang="en-US" sz="2200" dirty="0" err="1">
                <a:solidFill>
                  <a:srgbClr val="3C3939"/>
                </a:solidFill>
                <a:latin typeface="Arial" panose="020B0604020202020204" pitchFamily="34" charset="0"/>
                <a:ea typeface="Roboto" pitchFamily="34" charset="-122"/>
                <a:cs typeface="Arial" panose="020B0604020202020204" pitchFamily="34" charset="0"/>
              </a:rPr>
              <a:t>Bảo</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vệ</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tài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nguyên</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môi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trường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hiệu</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quả</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hơn</a:t>
            </a:r>
            <a:endParaRPr lang="en-US" sz="2200" dirty="0"/>
          </a:p>
        </p:txBody>
      </p:sp>
      <p:sp>
        <p:nvSpPr>
          <p:cNvPr id="9" name="Text 1"/>
          <p:cNvSpPr/>
          <p:nvPr/>
        </p:nvSpPr>
        <p:spPr>
          <a:xfrm>
            <a:off x="7552611" y="4379844"/>
            <a:ext cx="6425922" cy="301466"/>
          </a:xfrm>
          <a:prstGeom prst="rect">
            <a:avLst/>
          </a:prstGeom>
          <a:noFill/>
          <a:ln/>
        </p:spPr>
        <p:txBody>
          <a:bodyPr wrap="none" lIns="0" tIns="0" rIns="0" bIns="0" rtlCol="0" anchor="t"/>
          <a:lstStyle/>
          <a:p>
            <a:pPr marL="342900" indent="-342900" algn="just">
              <a:buSzPct val="100000"/>
              <a:buChar char="•"/>
            </a:pPr>
            <a:r>
              <a:rPr lang="en-US" sz="2200" dirty="0" err="1" smtClean="0">
                <a:solidFill>
                  <a:srgbClr val="3C3939"/>
                </a:solidFill>
                <a:latin typeface="Arial" panose="020B0604020202020204" pitchFamily="34" charset="0"/>
                <a:ea typeface="Roboto" pitchFamily="34" charset="-122"/>
                <a:cs typeface="Arial" panose="020B0604020202020204" pitchFamily="34" charset="0"/>
              </a:rPr>
              <a:t>Phát</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triển</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sản</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xuất</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nông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nghiệp</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nhanh</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và</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bền</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vững</a:t>
            </a:r>
            <a:endParaRPr lang="en-US"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793790" y="3045976"/>
            <a:ext cx="7392233" cy="708779"/>
          </a:xfrm>
          <a:prstGeom prst="rect">
            <a:avLst/>
          </a:prstGeom>
          <a:noFill/>
          <a:ln/>
        </p:spPr>
        <p:txBody>
          <a:bodyPr wrap="none" lIns="0" tIns="0" rIns="0" bIns="0" rtlCol="0" anchor="t"/>
          <a:lstStyle/>
          <a:p>
            <a:pPr marL="0" indent="0" algn="l">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THỰC TIỄN TẠI TỈNH QUẢNG TRỊ</a:t>
            </a:r>
            <a:endParaRPr lang="en-US" sz="4000" b="1" dirty="0"/>
          </a:p>
        </p:txBody>
      </p:sp>
      <p:sp>
        <p:nvSpPr>
          <p:cNvPr id="4" name="Text 1"/>
          <p:cNvSpPr/>
          <p:nvPr/>
        </p:nvSpPr>
        <p:spPr>
          <a:xfrm>
            <a:off x="793790" y="3930492"/>
            <a:ext cx="8045410" cy="1088708"/>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Ngành Nông nghiệp và Môi trường tỉnh Quảng Trị đã có nhiều nỗ lực trong việc thực thi Luật Tiếp cận thông tin trong lĩnh vực tài nguyên và môi trường.</a:t>
            </a:r>
            <a:endParaRPr lang="en-US" sz="2200" dirty="0"/>
          </a:p>
        </p:txBody>
      </p:sp>
      <p:pic>
        <p:nvPicPr>
          <p:cNvPr id="5" name="Picture 4">
            <a:extLst>
              <a:ext uri="{FF2B5EF4-FFF2-40B4-BE49-F238E27FC236}">
                <a16:creationId xmlns:a16="http://schemas.microsoft.com/office/drawing/2014/main" xmlns="" id="{BC14CAD9-FC4C-917F-C5FD-4A02A28B4A01}"/>
              </a:ext>
            </a:extLst>
          </p:cNvPr>
          <p:cNvPicPr>
            <a:picLocks noChangeAspect="1"/>
          </p:cNvPicPr>
          <p:nvPr/>
        </p:nvPicPr>
        <p:blipFill>
          <a:blip r:embed="rId3"/>
          <a:stretch>
            <a:fillRect/>
          </a:stretch>
        </p:blipFill>
        <p:spPr>
          <a:xfrm>
            <a:off x="9139773" y="0"/>
            <a:ext cx="5490627" cy="8229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0" y="2035731"/>
            <a:ext cx="14630400" cy="708779"/>
          </a:xfrm>
          <a:prstGeom prst="rect">
            <a:avLst/>
          </a:prstGeom>
          <a:noFill/>
          <a:ln/>
        </p:spPr>
        <p:txBody>
          <a:bodyPr wrap="none" lIns="0" tIns="0" rIns="0" bIns="0" rtlCol="0" anchor="t"/>
          <a:lstStyle/>
          <a:p>
            <a:pPr marL="0" indent="0" algn="ctr">
              <a:lnSpc>
                <a:spcPts val="55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NHỮNG BƯỚC CHUYỂN TÍCH CỰC</a:t>
            </a:r>
            <a:endParaRPr lang="en-US" sz="4000" b="1" dirty="0"/>
          </a:p>
        </p:txBody>
      </p:sp>
      <p:sp>
        <p:nvSpPr>
          <p:cNvPr id="3" name="Text 1"/>
          <p:cNvSpPr/>
          <p:nvPr/>
        </p:nvSpPr>
        <p:spPr>
          <a:xfrm>
            <a:off x="793790" y="3198138"/>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Arial" panose="020B0604020202020204" pitchFamily="34" charset="0"/>
                <a:ea typeface="Raleway Light" pitchFamily="34" charset="-122"/>
                <a:cs typeface="Arial" panose="020B0604020202020204" pitchFamily="34" charset="0"/>
              </a:rPr>
              <a:t>01</a:t>
            </a:r>
            <a:endParaRPr lang="en-US" sz="1750" dirty="0"/>
          </a:p>
        </p:txBody>
      </p:sp>
      <p:sp>
        <p:nvSpPr>
          <p:cNvPr id="4" name="Shape 2"/>
          <p:cNvSpPr/>
          <p:nvPr/>
        </p:nvSpPr>
        <p:spPr>
          <a:xfrm>
            <a:off x="793790" y="3553181"/>
            <a:ext cx="4196358" cy="45719"/>
          </a:xfrm>
          <a:prstGeom prst="rect">
            <a:avLst/>
          </a:prstGeom>
          <a:solidFill>
            <a:srgbClr val="1B1B27"/>
          </a:solidFill>
          <a:ln/>
        </p:spPr>
      </p:sp>
      <p:sp>
        <p:nvSpPr>
          <p:cNvPr id="5" name="Text 3"/>
          <p:cNvSpPr/>
          <p:nvPr/>
        </p:nvSpPr>
        <p:spPr>
          <a:xfrm>
            <a:off x="793790" y="3727490"/>
            <a:ext cx="2835235" cy="354330"/>
          </a:xfrm>
          <a:prstGeom prst="rect">
            <a:avLst/>
          </a:prstGeom>
          <a:noFill/>
          <a:ln/>
        </p:spPr>
        <p:txBody>
          <a:bodyPr wrap="none" lIns="0" tIns="0" rIns="0" bIns="0" rtlCol="0" anchor="t"/>
          <a:lstStyle/>
          <a:p>
            <a:pPr>
              <a:lnSpc>
                <a:spcPts val="2750"/>
              </a:lnSpc>
            </a:pPr>
            <a:r>
              <a:rPr lang="en-US" sz="2400" u="sng" dirty="0" err="1">
                <a:solidFill>
                  <a:srgbClr val="3C3939"/>
                </a:solidFill>
                <a:latin typeface="Arial" panose="020B0604020202020204" pitchFamily="34" charset="0"/>
                <a:ea typeface="Raleway" pitchFamily="34" charset="-122"/>
                <a:cs typeface="Arial" panose="020B0604020202020204" pitchFamily="34" charset="0"/>
              </a:rPr>
              <a:t>Xây</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dựng</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hệ</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thống</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cơ</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sở</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smtClean="0">
                <a:solidFill>
                  <a:srgbClr val="3C3939"/>
                </a:solidFill>
                <a:latin typeface="Arial" panose="020B0604020202020204" pitchFamily="34" charset="0"/>
                <a:ea typeface="Raleway" pitchFamily="34" charset="-122"/>
                <a:cs typeface="Arial" panose="020B0604020202020204" pitchFamily="34" charset="0"/>
              </a:rPr>
              <a:t>dữ</a:t>
            </a:r>
            <a:r>
              <a:rPr lang="en-US" sz="2400" dirty="0" smtClean="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smtClean="0">
                <a:solidFill>
                  <a:srgbClr val="3C3939"/>
                </a:solidFill>
                <a:latin typeface="Arial" panose="020B0604020202020204" pitchFamily="34" charset="0"/>
                <a:ea typeface="Raleway" pitchFamily="34" charset="-122"/>
                <a:cs typeface="Arial" panose="020B0604020202020204" pitchFamily="34" charset="0"/>
              </a:rPr>
              <a:t>Công</a:t>
            </a:r>
            <a:r>
              <a:rPr lang="en-US" sz="2400" u="sng" dirty="0" smtClean="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khai</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hóa</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dữ</a:t>
            </a:r>
            <a:r>
              <a:rPr lang="en-US" sz="2400" u="sng" dirty="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a:solidFill>
                  <a:srgbClr val="3C3939"/>
                </a:solidFill>
                <a:latin typeface="Arial" panose="020B0604020202020204" pitchFamily="34" charset="0"/>
                <a:ea typeface="Raleway" pitchFamily="34" charset="-122"/>
                <a:cs typeface="Arial" panose="020B0604020202020204" pitchFamily="34" charset="0"/>
              </a:rPr>
              <a:t>liệu</a:t>
            </a:r>
            <a:endParaRPr lang="en-US" sz="2400" u="sng" dirty="0"/>
          </a:p>
          <a:p>
            <a:pPr>
              <a:lnSpc>
                <a:spcPts val="2750"/>
              </a:lnSpc>
            </a:pPr>
            <a:r>
              <a:rPr lang="en-US" sz="2400" u="sng" dirty="0" smtClean="0">
                <a:solidFill>
                  <a:srgbClr val="3C3939"/>
                </a:solidFill>
                <a:latin typeface="Arial" panose="020B0604020202020204" pitchFamily="34" charset="0"/>
                <a:ea typeface="Raleway" pitchFamily="34" charset="-122"/>
                <a:cs typeface="Arial" panose="020B0604020202020204" pitchFamily="34" charset="0"/>
              </a:rPr>
              <a:t> </a:t>
            </a:r>
            <a:r>
              <a:rPr lang="en-US" sz="2400" u="sng" dirty="0" err="1" smtClean="0">
                <a:solidFill>
                  <a:srgbClr val="3C3939"/>
                </a:solidFill>
                <a:latin typeface="Arial" panose="020B0604020202020204" pitchFamily="34" charset="0"/>
                <a:ea typeface="Raleway" pitchFamily="34" charset="-122"/>
                <a:cs typeface="Arial" panose="020B0604020202020204" pitchFamily="34" charset="0"/>
              </a:rPr>
              <a:t>liệu</a:t>
            </a:r>
            <a:endParaRPr lang="en-US" sz="2400" u="sng" dirty="0"/>
          </a:p>
        </p:txBody>
      </p:sp>
      <p:sp>
        <p:nvSpPr>
          <p:cNvPr id="6" name="Text 4"/>
          <p:cNvSpPr/>
          <p:nvPr/>
        </p:nvSpPr>
        <p:spPr>
          <a:xfrm>
            <a:off x="793789" y="4627341"/>
            <a:ext cx="4032585" cy="1451610"/>
          </a:xfrm>
          <a:prstGeom prst="rect">
            <a:avLst/>
          </a:prstGeom>
          <a:noFill/>
          <a:ln/>
        </p:spPr>
        <p:txBody>
          <a:bodyPr wrap="square" lIns="0" tIns="0" rIns="0" bIns="0" rtlCol="0" anchor="t"/>
          <a:lstStyle/>
          <a:p>
            <a:pPr algn="just">
              <a:lnSpc>
                <a:spcPct val="150000"/>
              </a:lnSpc>
            </a:pPr>
            <a:r>
              <a:rPr lang="en-US" sz="2200" dirty="0" err="1">
                <a:solidFill>
                  <a:srgbClr val="3C3939"/>
                </a:solidFill>
                <a:latin typeface="Arial" panose="020B0604020202020204" pitchFamily="34" charset="0"/>
                <a:ea typeface="Roboto" pitchFamily="34" charset="-122"/>
                <a:cs typeface="Arial" panose="020B0604020202020204" pitchFamily="34" charset="0"/>
              </a:rPr>
              <a:t>Hệ</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thống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quan</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trắc</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môi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trường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tự</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động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bản</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đồ</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địa</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chất</a:t>
            </a:r>
            <a:r>
              <a:rPr lang="en-US" sz="2200" dirty="0">
                <a:solidFill>
                  <a:srgbClr val="3C3939"/>
                </a:solidFill>
                <a:latin typeface="Arial" panose="020B0604020202020204" pitchFamily="34" charset="0"/>
                <a:ea typeface="Roboto" pitchFamily="34" charset="-122"/>
                <a:cs typeface="Arial" panose="020B0604020202020204" pitchFamily="34" charset="0"/>
              </a:rPr>
              <a:t> - </a:t>
            </a:r>
            <a:r>
              <a:rPr lang="en-US" sz="2200" dirty="0" err="1">
                <a:solidFill>
                  <a:srgbClr val="3C3939"/>
                </a:solidFill>
                <a:latin typeface="Arial" panose="020B0604020202020204" pitchFamily="34" charset="0"/>
                <a:ea typeface="Roboto" pitchFamily="34" charset="-122"/>
                <a:cs typeface="Arial" panose="020B0604020202020204" pitchFamily="34" charset="0"/>
              </a:rPr>
              <a:t>khoáng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sản</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các</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số</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liệu</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đánh</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giá</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tác</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động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môi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trường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đã</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được</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số</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hóa</a:t>
            </a:r>
            <a:r>
              <a:rPr lang="en-US" sz="2200" dirty="0">
                <a:solidFill>
                  <a:srgbClr val="3C3939"/>
                </a:solidFill>
                <a:latin typeface="Arial" panose="020B0604020202020204" pitchFamily="34" charset="0"/>
                <a:ea typeface="Roboto" pitchFamily="34" charset="-122"/>
                <a:cs typeface="Arial" panose="020B0604020202020204" pitchFamily="34" charset="0"/>
              </a:rPr>
              <a:t>.</a:t>
            </a:r>
            <a:endParaRPr lang="en-US" sz="2200" dirty="0"/>
          </a:p>
        </p:txBody>
      </p:sp>
      <p:sp>
        <p:nvSpPr>
          <p:cNvPr id="7" name="Text 5"/>
          <p:cNvSpPr/>
          <p:nvPr/>
        </p:nvSpPr>
        <p:spPr>
          <a:xfrm>
            <a:off x="5153462" y="3198138"/>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Arial" panose="020B0604020202020204" pitchFamily="34" charset="0"/>
                <a:ea typeface="Raleway Light" pitchFamily="34" charset="-122"/>
                <a:cs typeface="Arial" panose="020B0604020202020204" pitchFamily="34" charset="0"/>
              </a:rPr>
              <a:t>02</a:t>
            </a:r>
            <a:endParaRPr lang="en-US" sz="1750" dirty="0"/>
          </a:p>
        </p:txBody>
      </p:sp>
      <p:sp>
        <p:nvSpPr>
          <p:cNvPr id="8" name="Shape 6"/>
          <p:cNvSpPr/>
          <p:nvPr/>
        </p:nvSpPr>
        <p:spPr>
          <a:xfrm>
            <a:off x="5153462" y="3553181"/>
            <a:ext cx="4536638" cy="45719"/>
          </a:xfrm>
          <a:prstGeom prst="rect">
            <a:avLst/>
          </a:prstGeom>
          <a:solidFill>
            <a:srgbClr val="1B1B27"/>
          </a:solidFill>
          <a:ln/>
        </p:spPr>
        <p:txBody>
          <a:bodyPr/>
          <a:lstStyle/>
          <a:p>
            <a:endParaRPr lang="x-none"/>
          </a:p>
        </p:txBody>
      </p:sp>
      <p:sp>
        <p:nvSpPr>
          <p:cNvPr id="9" name="Text 7"/>
          <p:cNvSpPr/>
          <p:nvPr/>
        </p:nvSpPr>
        <p:spPr>
          <a:xfrm>
            <a:off x="5153462" y="3727490"/>
            <a:ext cx="4536638" cy="708660"/>
          </a:xfrm>
          <a:prstGeom prst="rect">
            <a:avLst/>
          </a:prstGeom>
          <a:noFill/>
          <a:ln/>
        </p:spPr>
        <p:txBody>
          <a:bodyPr wrap="square" lIns="0" tIns="0" rIns="0" bIns="0" rtlCol="0" anchor="t"/>
          <a:lstStyle/>
          <a:p>
            <a:pPr marL="0" indent="0" algn="l">
              <a:lnSpc>
                <a:spcPts val="2750"/>
              </a:lnSpc>
              <a:buNone/>
            </a:pPr>
            <a:endParaRPr lang="en-US" sz="2400" u="sng" dirty="0"/>
          </a:p>
        </p:txBody>
      </p:sp>
      <p:sp>
        <p:nvSpPr>
          <p:cNvPr id="10" name="Text 8"/>
          <p:cNvSpPr/>
          <p:nvPr/>
        </p:nvSpPr>
        <p:spPr>
          <a:xfrm>
            <a:off x="5153461" y="4673980"/>
            <a:ext cx="4430057" cy="2272729"/>
          </a:xfrm>
          <a:prstGeom prst="rect">
            <a:avLst/>
          </a:prstGeom>
          <a:noFill/>
          <a:ln/>
        </p:spPr>
        <p:txBody>
          <a:bodyPr wrap="square" lIns="0" tIns="0" rIns="0" bIns="0" rtlCol="0" anchor="t"/>
          <a:lstStyle/>
          <a:p>
            <a:pPr algn="just">
              <a:lnSpc>
                <a:spcPct val="150000"/>
              </a:lnSpc>
            </a:pPr>
            <a:r>
              <a:rPr lang="en-US" sz="2200" dirty="0" err="1">
                <a:solidFill>
                  <a:srgbClr val="3C3939"/>
                </a:solidFill>
                <a:latin typeface="Arial" panose="020B0604020202020204" pitchFamily="34" charset="0"/>
                <a:ea typeface="Roboto" pitchFamily="34" charset="-122"/>
                <a:cs typeface="Arial" panose="020B0604020202020204" pitchFamily="34" charset="0"/>
              </a:rPr>
              <a:t>C</a:t>
            </a:r>
            <a:r>
              <a:rPr lang="en-US" sz="2200" dirty="0" err="1" smtClean="0">
                <a:solidFill>
                  <a:srgbClr val="3C3939"/>
                </a:solidFill>
                <a:latin typeface="Arial" panose="020B0604020202020204" pitchFamily="34" charset="0"/>
                <a:ea typeface="Roboto" pitchFamily="34" charset="-122"/>
                <a:cs typeface="Arial" panose="020B0604020202020204" pitchFamily="34" charset="0"/>
              </a:rPr>
              <a:t>ông</a:t>
            </a:r>
            <a:r>
              <a:rPr lang="en-US" sz="2200" dirty="0" smtClean="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khai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hóa</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dữ</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liệu</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về</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đất</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đai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môi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trường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tài</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nguyên</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trên</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Cổng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thông</a:t>
            </a:r>
            <a:r>
              <a:rPr lang="en-US" sz="2200" dirty="0">
                <a:solidFill>
                  <a:srgbClr val="3C3939"/>
                </a:solidFill>
                <a:latin typeface="Arial" panose="020B0604020202020204" pitchFamily="34" charset="0"/>
                <a:ea typeface="Roboto" pitchFamily="34" charset="-122"/>
                <a:cs typeface="Arial" panose="020B0604020202020204" pitchFamily="34" charset="0"/>
              </a:rPr>
              <a:t> tin </a:t>
            </a:r>
            <a:r>
              <a:rPr lang="en-US" sz="2200" dirty="0" err="1">
                <a:solidFill>
                  <a:srgbClr val="3C3939"/>
                </a:solidFill>
                <a:latin typeface="Arial" panose="020B0604020202020204" pitchFamily="34" charset="0"/>
                <a:ea typeface="Roboto" pitchFamily="34" charset="-122"/>
                <a:cs typeface="Arial" panose="020B0604020202020204" pitchFamily="34" charset="0"/>
              </a:rPr>
              <a:t>điện</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tử</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của</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Sở</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và</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Cơ</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sở</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dữ</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liệu</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dùng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chung</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của</a:t>
            </a:r>
            <a:r>
              <a:rPr lang="en-US" sz="2200" dirty="0">
                <a:solidFill>
                  <a:srgbClr val="3C3939"/>
                </a:solidFill>
                <a:latin typeface="Arial" panose="020B0604020202020204" pitchFamily="34" charset="0"/>
                <a:ea typeface="Roboto" pitchFamily="34" charset="-122"/>
                <a:cs typeface="Arial" panose="020B0604020202020204" pitchFamily="34" charset="0"/>
              </a:rPr>
              <a:t> </a:t>
            </a:r>
            <a:r>
              <a:rPr lang="en-US" sz="2200" dirty="0" err="1">
                <a:solidFill>
                  <a:srgbClr val="3C3939"/>
                </a:solidFill>
                <a:latin typeface="Arial" panose="020B0604020202020204" pitchFamily="34" charset="0"/>
                <a:ea typeface="Roboto" pitchFamily="34" charset="-122"/>
                <a:cs typeface="Arial" panose="020B0604020202020204" pitchFamily="34" charset="0"/>
              </a:rPr>
              <a:t>tỉnh</a:t>
            </a:r>
            <a:r>
              <a:rPr lang="en-US" sz="2200" dirty="0" smtClean="0">
                <a:solidFill>
                  <a:srgbClr val="3C3939"/>
                </a:solidFill>
                <a:latin typeface="Arial" panose="020B0604020202020204" pitchFamily="34" charset="0"/>
                <a:ea typeface="Roboto" pitchFamily="34" charset="-122"/>
                <a:cs typeface="Arial" panose="020B0604020202020204" pitchFamily="34" charset="0"/>
              </a:rPr>
              <a:t>.</a:t>
            </a:r>
            <a:endParaRPr lang="en-US" sz="2200" dirty="0"/>
          </a:p>
        </p:txBody>
      </p:sp>
      <p:sp>
        <p:nvSpPr>
          <p:cNvPr id="11" name="Text 9"/>
          <p:cNvSpPr/>
          <p:nvPr/>
        </p:nvSpPr>
        <p:spPr>
          <a:xfrm>
            <a:off x="9856033" y="3198138"/>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3C3939"/>
                </a:solidFill>
                <a:latin typeface="Arial" panose="020B0604020202020204" pitchFamily="34" charset="0"/>
                <a:ea typeface="Raleway Light" pitchFamily="34" charset="-122"/>
                <a:cs typeface="Arial" panose="020B0604020202020204" pitchFamily="34" charset="0"/>
              </a:rPr>
              <a:t>03</a:t>
            </a:r>
            <a:endParaRPr lang="en-US" sz="1750" dirty="0"/>
          </a:p>
        </p:txBody>
      </p:sp>
      <p:sp>
        <p:nvSpPr>
          <p:cNvPr id="12" name="Shape 10"/>
          <p:cNvSpPr/>
          <p:nvPr/>
        </p:nvSpPr>
        <p:spPr>
          <a:xfrm>
            <a:off x="9856033" y="3555826"/>
            <a:ext cx="4196358" cy="45719"/>
          </a:xfrm>
          <a:prstGeom prst="rect">
            <a:avLst/>
          </a:prstGeom>
          <a:solidFill>
            <a:srgbClr val="1B1B27"/>
          </a:solidFill>
          <a:ln/>
        </p:spPr>
      </p:sp>
      <p:sp>
        <p:nvSpPr>
          <p:cNvPr id="13" name="Text 11"/>
          <p:cNvSpPr/>
          <p:nvPr/>
        </p:nvSpPr>
        <p:spPr>
          <a:xfrm>
            <a:off x="9856033" y="3727490"/>
            <a:ext cx="3021568" cy="354330"/>
          </a:xfrm>
          <a:prstGeom prst="rect">
            <a:avLst/>
          </a:prstGeom>
          <a:noFill/>
          <a:ln/>
        </p:spPr>
        <p:txBody>
          <a:bodyPr wrap="none" lIns="0" tIns="0" rIns="0" bIns="0" rtlCol="0" anchor="t"/>
          <a:lstStyle/>
          <a:p>
            <a:pPr marL="0" indent="0" algn="l">
              <a:lnSpc>
                <a:spcPts val="2750"/>
              </a:lnSpc>
              <a:buNone/>
            </a:pPr>
            <a:r>
              <a:rPr lang="en-US" sz="2500" u="sng" dirty="0">
                <a:solidFill>
                  <a:srgbClr val="3C3939"/>
                </a:solidFill>
                <a:latin typeface="Arial" panose="020B0604020202020204" pitchFamily="34" charset="0"/>
                <a:ea typeface="Raleway" pitchFamily="34" charset="-122"/>
                <a:cs typeface="Arial" panose="020B0604020202020204" pitchFamily="34" charset="0"/>
              </a:rPr>
              <a:t>Đẩy mạnh tương tác số</a:t>
            </a:r>
            <a:endParaRPr lang="en-US" sz="2500" u="sng" dirty="0"/>
          </a:p>
        </p:txBody>
      </p:sp>
      <p:sp>
        <p:nvSpPr>
          <p:cNvPr id="14" name="Text 12"/>
          <p:cNvSpPr/>
          <p:nvPr/>
        </p:nvSpPr>
        <p:spPr>
          <a:xfrm>
            <a:off x="9856033" y="4217908"/>
            <a:ext cx="4196358" cy="1451610"/>
          </a:xfrm>
          <a:prstGeom prst="rect">
            <a:avLst/>
          </a:prstGeom>
          <a:noFill/>
          <a:ln/>
        </p:spPr>
        <p:txBody>
          <a:bodyPr wrap="square" lIns="0" tIns="0" rIns="0" bIns="0" rtlCol="0" anchor="t"/>
          <a:lstStyle/>
          <a:p>
            <a:pPr marL="0" indent="0" algn="just">
              <a:lnSpc>
                <a:spcPct val="150000"/>
              </a:lnSpc>
              <a:buNone/>
            </a:pPr>
            <a:r>
              <a:rPr lang="en-US" sz="2200" dirty="0">
                <a:solidFill>
                  <a:srgbClr val="3C3939"/>
                </a:solidFill>
                <a:latin typeface="Arial" panose="020B0604020202020204" pitchFamily="34" charset="0"/>
                <a:ea typeface="Roboto" pitchFamily="34" charset="-122"/>
                <a:cs typeface="Arial" panose="020B0604020202020204" pitchFamily="34" charset="0"/>
              </a:rPr>
              <a:t>Tương tác với người dân qua môi trường số: ứng dụng phản ánh hiện trường, tiếp nhận ý kiến cộng đồng, tích hợp phản hồi từ mạng xã hội và cổng dịch vụ công.</a:t>
            </a:r>
            <a:endParaRPr lang="en-US" sz="2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08129" y="619227"/>
            <a:ext cx="5155168" cy="644366"/>
          </a:xfrm>
          <a:prstGeom prst="rect">
            <a:avLst/>
          </a:prstGeom>
          <a:noFill/>
          <a:ln/>
        </p:spPr>
        <p:txBody>
          <a:bodyPr wrap="none" lIns="0" tIns="0" rIns="0" bIns="0" rtlCol="0" anchor="t"/>
          <a:lstStyle/>
          <a:p>
            <a:pPr marL="0" indent="0" algn="l">
              <a:lnSpc>
                <a:spcPts val="5050"/>
              </a:lnSpc>
              <a:buNone/>
            </a:pPr>
            <a:r>
              <a:rPr lang="en-US" sz="4000" b="1" dirty="0">
                <a:solidFill>
                  <a:srgbClr val="1B1B27"/>
                </a:solidFill>
                <a:latin typeface="Arial" panose="020B0604020202020204" pitchFamily="34" charset="0"/>
                <a:ea typeface="Raleway" pitchFamily="34" charset="-122"/>
                <a:cs typeface="Arial" panose="020B0604020202020204" pitchFamily="34" charset="0"/>
              </a:rPr>
              <a:t>THÁCH THỨC HIỆN TẠI</a:t>
            </a:r>
            <a:endParaRPr lang="en-US" sz="4000" b="1" dirty="0"/>
          </a:p>
        </p:txBody>
      </p:sp>
      <p:pic>
        <p:nvPicPr>
          <p:cNvPr id="3" name="Image 0" descr="preencoded.png"/>
          <p:cNvPicPr>
            <a:picLocks noChangeAspect="1"/>
          </p:cNvPicPr>
          <p:nvPr/>
        </p:nvPicPr>
        <p:blipFill>
          <a:blip r:embed="rId3"/>
          <a:stretch>
            <a:fillRect/>
          </a:stretch>
        </p:blipFill>
        <p:spPr>
          <a:xfrm>
            <a:off x="408129" y="1726644"/>
            <a:ext cx="6342102" cy="6342102"/>
          </a:xfrm>
          <a:prstGeom prst="rect">
            <a:avLst/>
          </a:prstGeom>
        </p:spPr>
      </p:pic>
      <p:sp>
        <p:nvSpPr>
          <p:cNvPr id="4" name="Text 1"/>
          <p:cNvSpPr/>
          <p:nvPr/>
        </p:nvSpPr>
        <p:spPr>
          <a:xfrm>
            <a:off x="7574280" y="1726644"/>
            <a:ext cx="2577584" cy="322183"/>
          </a:xfrm>
          <a:prstGeom prst="rect">
            <a:avLst/>
          </a:prstGeom>
          <a:noFill/>
          <a:ln/>
        </p:spPr>
        <p:txBody>
          <a:bodyPr wrap="none" lIns="0" tIns="0" rIns="0" bIns="0" rtlCol="0" anchor="t"/>
          <a:lstStyle/>
          <a:p>
            <a:pPr marL="0" indent="0" algn="l">
              <a:lnSpc>
                <a:spcPts val="2500"/>
              </a:lnSpc>
              <a:buNone/>
            </a:pPr>
            <a:r>
              <a:rPr lang="en-US" sz="2500" dirty="0">
                <a:solidFill>
                  <a:srgbClr val="1B1B27"/>
                </a:solidFill>
                <a:latin typeface="Arial" panose="020B0604020202020204" pitchFamily="34" charset="0"/>
                <a:ea typeface="Raleway" pitchFamily="34" charset="-122"/>
                <a:cs typeface="Arial" panose="020B0604020202020204" pitchFamily="34" charset="0"/>
              </a:rPr>
              <a:t>Hạn chế về:</a:t>
            </a:r>
            <a:endParaRPr lang="en-US" sz="2500" dirty="0"/>
          </a:p>
        </p:txBody>
      </p:sp>
      <p:sp>
        <p:nvSpPr>
          <p:cNvPr id="5" name="Text 2"/>
          <p:cNvSpPr/>
          <p:nvPr/>
        </p:nvSpPr>
        <p:spPr>
          <a:xfrm>
            <a:off x="7195457" y="2398617"/>
            <a:ext cx="6342102" cy="329922"/>
          </a:xfrm>
          <a:prstGeom prst="rect">
            <a:avLst/>
          </a:prstGeom>
          <a:noFill/>
          <a:ln/>
        </p:spPr>
        <p:txBody>
          <a:bodyPr wrap="none" lIns="0" tIns="0" rIns="0" bIns="0" rtlCol="0" anchor="t"/>
          <a:lstStyle/>
          <a:p>
            <a:pPr marL="342900" indent="-342900" algn="l">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Hạ tầng công nghệ chưa đồng bộ</a:t>
            </a:r>
            <a:endParaRPr lang="en-US" sz="2200" dirty="0"/>
          </a:p>
        </p:txBody>
      </p:sp>
      <p:sp>
        <p:nvSpPr>
          <p:cNvPr id="6" name="Text 3"/>
          <p:cNvSpPr/>
          <p:nvPr/>
        </p:nvSpPr>
        <p:spPr>
          <a:xfrm>
            <a:off x="7195457" y="3033062"/>
            <a:ext cx="6342102" cy="329922"/>
          </a:xfrm>
          <a:prstGeom prst="rect">
            <a:avLst/>
          </a:prstGeom>
          <a:noFill/>
          <a:ln/>
        </p:spPr>
        <p:txBody>
          <a:bodyPr wrap="none" lIns="0" tIns="0" rIns="0" bIns="0" rtlCol="0" anchor="t"/>
          <a:lstStyle/>
          <a:p>
            <a:pPr marL="342900" indent="-342900" algn="l">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Thiếu nguồn lực cán bộ có chuyên môn sâu</a:t>
            </a:r>
            <a:endParaRPr lang="en-US" sz="2200" dirty="0"/>
          </a:p>
        </p:txBody>
      </p:sp>
      <p:sp>
        <p:nvSpPr>
          <p:cNvPr id="7" name="Text 4"/>
          <p:cNvSpPr/>
          <p:nvPr/>
        </p:nvSpPr>
        <p:spPr>
          <a:xfrm>
            <a:off x="7195457" y="3667507"/>
            <a:ext cx="6342102" cy="329922"/>
          </a:xfrm>
          <a:prstGeom prst="rect">
            <a:avLst/>
          </a:prstGeom>
          <a:noFill/>
          <a:ln/>
        </p:spPr>
        <p:txBody>
          <a:bodyPr wrap="none" lIns="0" tIns="0" rIns="0" bIns="0" rtlCol="0" anchor="t"/>
          <a:lstStyle/>
          <a:p>
            <a:pPr marL="342900" indent="-342900" algn="l">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Thói quen chia sẻ và sử dụng thông tin chưa phù hợp</a:t>
            </a:r>
            <a:endParaRPr lang="en-US" sz="2200" dirty="0"/>
          </a:p>
        </p:txBody>
      </p:sp>
      <p:sp>
        <p:nvSpPr>
          <p:cNvPr id="8" name="Text 5"/>
          <p:cNvSpPr/>
          <p:nvPr/>
        </p:nvSpPr>
        <p:spPr>
          <a:xfrm>
            <a:off x="7195457" y="4301953"/>
            <a:ext cx="6342102" cy="329922"/>
          </a:xfrm>
          <a:prstGeom prst="rect">
            <a:avLst/>
          </a:prstGeom>
          <a:noFill/>
          <a:ln/>
        </p:spPr>
        <p:txBody>
          <a:bodyPr wrap="none" lIns="0" tIns="0" rIns="0" bIns="0" rtlCol="0" anchor="t"/>
          <a:lstStyle/>
          <a:p>
            <a:pPr marL="342900" indent="-342900" algn="l">
              <a:buSzPct val="100000"/>
              <a:buChar char="•"/>
            </a:pPr>
            <a:r>
              <a:rPr lang="en-US" sz="2200" dirty="0">
                <a:solidFill>
                  <a:srgbClr val="3C3939"/>
                </a:solidFill>
                <a:latin typeface="Arial" panose="020B0604020202020204" pitchFamily="34" charset="0"/>
                <a:ea typeface="Roboto" pitchFamily="34" charset="-122"/>
                <a:cs typeface="Arial" panose="020B0604020202020204" pitchFamily="34" charset="0"/>
              </a:rPr>
              <a:t>Rào cản giữa chính quyền - doanh nghiệp và người dân</a:t>
            </a:r>
            <a:endParaRPr lang="en-US" sz="2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89" y="1988463"/>
            <a:ext cx="7556421" cy="2126337"/>
          </a:xfrm>
          <a:prstGeom prst="rect">
            <a:avLst/>
          </a:prstGeom>
          <a:noFill/>
          <a:ln/>
        </p:spPr>
        <p:txBody>
          <a:bodyPr wrap="square" lIns="0" tIns="0" rIns="0" bIns="0" rtlCol="0" anchor="t"/>
          <a:lstStyle/>
          <a:p>
            <a:pPr marL="0" indent="0" algn="just">
              <a:lnSpc>
                <a:spcPct val="150000"/>
              </a:lnSpc>
              <a:buNone/>
            </a:pPr>
            <a:r>
              <a:rPr lang="en-US" sz="4000" b="1" dirty="0">
                <a:solidFill>
                  <a:srgbClr val="FFFFFF"/>
                </a:solidFill>
                <a:latin typeface="Arial" panose="020B0604020202020204" pitchFamily="34" charset="0"/>
                <a:ea typeface="Raleway" pitchFamily="34" charset="-122"/>
                <a:cs typeface="Arial" panose="020B0604020202020204" pitchFamily="34" charset="0"/>
              </a:rPr>
              <a:t>CHUYỂN ĐỔI SỐ - CƠ HỘI HIỆN THỰC HÓA QUYỀN TIẾP CẬN THÔNG TIN</a:t>
            </a:r>
            <a:endParaRPr lang="en-US" sz="4000" b="1" dirty="0"/>
          </a:p>
        </p:txBody>
      </p:sp>
      <p:sp>
        <p:nvSpPr>
          <p:cNvPr id="4" name="Text 1"/>
          <p:cNvSpPr/>
          <p:nvPr/>
        </p:nvSpPr>
        <p:spPr>
          <a:xfrm>
            <a:off x="793790" y="4985147"/>
            <a:ext cx="7556421" cy="725805"/>
          </a:xfrm>
          <a:prstGeom prst="rect">
            <a:avLst/>
          </a:prstGeom>
          <a:noFill/>
          <a:ln/>
        </p:spPr>
        <p:txBody>
          <a:bodyPr wrap="square" lIns="0" tIns="0" rIns="0" bIns="0" rtlCol="0" anchor="t"/>
          <a:lstStyle/>
          <a:p>
            <a:pPr marL="0" indent="0" algn="just">
              <a:lnSpc>
                <a:spcPct val="150000"/>
              </a:lnSpc>
              <a:buNone/>
            </a:pPr>
            <a:r>
              <a:rPr lang="en-US" sz="2200" dirty="0">
                <a:solidFill>
                  <a:srgbClr val="FFFFFF"/>
                </a:solidFill>
                <a:latin typeface="Arial" panose="020B0604020202020204" pitchFamily="34" charset="0"/>
                <a:ea typeface="Roboto" pitchFamily="34" charset="-122"/>
                <a:cs typeface="Arial" panose="020B0604020202020204" pitchFamily="34" charset="0"/>
              </a:rPr>
              <a:t>Các nền tảng số hiện đại giúp phá bỏ rào cản địa lý, thời gian, kỹ thuật, đưa thông tin tài nguyên và môi trường đến gần hơn với người dân.</a:t>
            </a:r>
            <a:endParaRPr lang="en-US" sz="2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1532</Words>
  <Application>Microsoft Office PowerPoint</Application>
  <PresentationFormat>Custom</PresentationFormat>
  <Paragraphs>188</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Raleway Light</vt:lpstr>
      <vt:lpstr>Roboto</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ismail - [2010]</cp:lastModifiedBy>
  <cp:revision>14</cp:revision>
  <dcterms:created xsi:type="dcterms:W3CDTF">2025-09-03T14:27:43Z</dcterms:created>
  <dcterms:modified xsi:type="dcterms:W3CDTF">2025-09-04T07:50:43Z</dcterms:modified>
</cp:coreProperties>
</file>